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0" r:id="rId6"/>
    <p:sldMasterId id="2147483680" r:id="rId7"/>
  </p:sldMasterIdLst>
  <p:sldIdLst>
    <p:sldId id="256" r:id="rId8"/>
    <p:sldId id="259" r:id="rId9"/>
    <p:sldId id="267" r:id="rId10"/>
    <p:sldId id="268" r:id="rId11"/>
    <p:sldId id="269" r:id="rId12"/>
    <p:sldId id="270" r:id="rId13"/>
    <p:sldId id="271" r:id="rId14"/>
    <p:sldId id="272" r:id="rId15"/>
    <p:sldId id="273" r:id="rId16"/>
    <p:sldId id="274"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1"/>
    <p:restoredTop sz="96327"/>
  </p:normalViewPr>
  <p:slideViewPr>
    <p:cSldViewPr snapToGrid="0" snapToObjects="1">
      <p:cViewPr varScale="1">
        <p:scale>
          <a:sx n="112" d="100"/>
          <a:sy n="112" d="100"/>
        </p:scale>
        <p:origin x="216"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hild Menes" userId="7d569132-0fc7-46fd-b67f-2f4a759905a2" providerId="ADAL" clId="{965286B7-F1AF-4F48-9541-ABBA122742FD}"/>
    <pc:docChg chg="modSld">
      <pc:chgData name="Ragnhild Menes" userId="7d569132-0fc7-46fd-b67f-2f4a759905a2" providerId="ADAL" clId="{965286B7-F1AF-4F48-9541-ABBA122742FD}" dt="2021-11-10T20:10:35.230" v="26" actId="20577"/>
      <pc:docMkLst>
        <pc:docMk/>
      </pc:docMkLst>
      <pc:sldChg chg="modSp mod">
        <pc:chgData name="Ragnhild Menes" userId="7d569132-0fc7-46fd-b67f-2f4a759905a2" providerId="ADAL" clId="{965286B7-F1AF-4F48-9541-ABBA122742FD}" dt="2021-11-10T19:59:56.790" v="0" actId="207"/>
        <pc:sldMkLst>
          <pc:docMk/>
          <pc:sldMk cId="2803808798" sldId="259"/>
        </pc:sldMkLst>
        <pc:spChg chg="mod">
          <ac:chgData name="Ragnhild Menes" userId="7d569132-0fc7-46fd-b67f-2f4a759905a2" providerId="ADAL" clId="{965286B7-F1AF-4F48-9541-ABBA122742FD}" dt="2021-11-10T19:59:56.790" v="0" actId="207"/>
          <ac:spMkLst>
            <pc:docMk/>
            <pc:sldMk cId="2803808798" sldId="259"/>
            <ac:spMk id="5" creationId="{C905053C-A8F2-FE42-9341-C774EE5EFB41}"/>
          </ac:spMkLst>
        </pc:spChg>
      </pc:sldChg>
      <pc:sldChg chg="modSp mod">
        <pc:chgData name="Ragnhild Menes" userId="7d569132-0fc7-46fd-b67f-2f4a759905a2" providerId="ADAL" clId="{965286B7-F1AF-4F48-9541-ABBA122742FD}" dt="2021-11-10T20:00:51.963" v="1" actId="207"/>
        <pc:sldMkLst>
          <pc:docMk/>
          <pc:sldMk cId="4230450576" sldId="270"/>
        </pc:sldMkLst>
        <pc:spChg chg="mod">
          <ac:chgData name="Ragnhild Menes" userId="7d569132-0fc7-46fd-b67f-2f4a759905a2" providerId="ADAL" clId="{965286B7-F1AF-4F48-9541-ABBA122742FD}" dt="2021-11-10T20:00:51.963" v="1" actId="207"/>
          <ac:spMkLst>
            <pc:docMk/>
            <pc:sldMk cId="4230450576" sldId="270"/>
            <ac:spMk id="4" creationId="{C623FE96-3152-E142-BF4B-2110EAA772D7}"/>
          </ac:spMkLst>
        </pc:spChg>
      </pc:sldChg>
      <pc:sldChg chg="modSp mod">
        <pc:chgData name="Ragnhild Menes" userId="7d569132-0fc7-46fd-b67f-2f4a759905a2" providerId="ADAL" clId="{965286B7-F1AF-4F48-9541-ABBA122742FD}" dt="2021-11-10T20:10:35.230" v="26" actId="20577"/>
        <pc:sldMkLst>
          <pc:docMk/>
          <pc:sldMk cId="334097035" sldId="272"/>
        </pc:sldMkLst>
        <pc:graphicFrameChg chg="modGraphic">
          <ac:chgData name="Ragnhild Menes" userId="7d569132-0fc7-46fd-b67f-2f4a759905a2" providerId="ADAL" clId="{965286B7-F1AF-4F48-9541-ABBA122742FD}" dt="2021-11-10T20:10:35.230" v="26" actId="20577"/>
          <ac:graphicFrameMkLst>
            <pc:docMk/>
            <pc:sldMk cId="334097035" sldId="272"/>
            <ac:graphicFrameMk id="3" creationId="{79E4A5A4-3948-1D45-93B5-2CF8023AE71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14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773242-874B-7047-8D77-A0BE8361986C}"/>
              </a:ext>
            </a:extLst>
          </p:cNvPr>
          <p:cNvSpPr>
            <a:spLocks noGrp="1"/>
          </p:cNvSpPr>
          <p:nvPr>
            <p:ph type="ctrTitle" hasCustomPrompt="1"/>
          </p:nvPr>
        </p:nvSpPr>
        <p:spPr>
          <a:xfrm>
            <a:off x="715108" y="1134086"/>
            <a:ext cx="3927231" cy="2886929"/>
          </a:xfrm>
          <a:prstGeom prst="rect">
            <a:avLst/>
          </a:prstGeom>
        </p:spPr>
        <p:txBody>
          <a:bodyPr anchor="b"/>
          <a:lstStyle>
            <a:lvl1pPr algn="ctr">
              <a:defRPr sz="6000">
                <a:solidFill>
                  <a:schemeClr val="bg1"/>
                </a:solidFill>
              </a:defRPr>
            </a:lvl1pPr>
          </a:lstStyle>
          <a:p>
            <a:r>
              <a:rPr lang="nb-NO" dirty="0"/>
              <a:t>TAKK</a:t>
            </a:r>
          </a:p>
        </p:txBody>
      </p:sp>
    </p:spTree>
    <p:extLst>
      <p:ext uri="{BB962C8B-B14F-4D97-AF65-F5344CB8AC3E}">
        <p14:creationId xmlns:p14="http://schemas.microsoft.com/office/powerpoint/2010/main" val="202282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7453F7-55D2-BE4B-A92C-2DFDAB360F2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EFBD992-D791-5942-AF8F-5B54E4EB2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6" name="Plassholder for lysbildenummer 5">
            <a:extLst>
              <a:ext uri="{FF2B5EF4-FFF2-40B4-BE49-F238E27FC236}">
                <a16:creationId xmlns:a16="http://schemas.microsoft.com/office/drawing/2014/main" id="{F90C900B-1C68-7A4D-8398-AFD22B64588A}"/>
              </a:ext>
            </a:extLst>
          </p:cNvPr>
          <p:cNvSpPr>
            <a:spLocks noGrp="1"/>
          </p:cNvSpPr>
          <p:nvPr>
            <p:ph type="sldNum" sz="quarter" idx="12"/>
          </p:nvPr>
        </p:nvSpPr>
        <p:spPr/>
        <p:txBody>
          <a:bodyPr/>
          <a:lstStyle/>
          <a:p>
            <a:fld id="{7CDEF19D-AAB5-374A-AE0A-A0D9C471FD85}" type="slidenum">
              <a:rPr lang="nb-NO" smtClean="0"/>
              <a:t>‹#›</a:t>
            </a:fld>
            <a:endParaRPr lang="nb-NO"/>
          </a:p>
        </p:txBody>
      </p:sp>
    </p:spTree>
    <p:extLst>
      <p:ext uri="{BB962C8B-B14F-4D97-AF65-F5344CB8AC3E}">
        <p14:creationId xmlns:p14="http://schemas.microsoft.com/office/powerpoint/2010/main" val="61065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5DD825-2E9B-A141-BFE6-7EE6E564D30D}"/>
              </a:ext>
            </a:extLst>
          </p:cNvPr>
          <p:cNvSpPr>
            <a:spLocks noGrp="1"/>
          </p:cNvSpPr>
          <p:nvPr>
            <p:ph type="title"/>
          </p:nvPr>
        </p:nvSpPr>
        <p:spPr/>
        <p:txBody>
          <a:bodyPr/>
          <a:lstStyle/>
          <a:p>
            <a:r>
              <a:rPr lang="nb-NO" dirty="0"/>
              <a:t>Klikk for å redigere tittelstil</a:t>
            </a:r>
          </a:p>
        </p:txBody>
      </p:sp>
      <p:sp>
        <p:nvSpPr>
          <p:cNvPr id="5" name="Plassholder for lysbildenummer 4">
            <a:extLst>
              <a:ext uri="{FF2B5EF4-FFF2-40B4-BE49-F238E27FC236}">
                <a16:creationId xmlns:a16="http://schemas.microsoft.com/office/drawing/2014/main" id="{3409D1B1-D7BD-4D4E-82E8-33C4CA44884A}"/>
              </a:ext>
            </a:extLst>
          </p:cNvPr>
          <p:cNvSpPr>
            <a:spLocks noGrp="1"/>
          </p:cNvSpPr>
          <p:nvPr>
            <p:ph type="sldNum" sz="quarter" idx="12"/>
          </p:nvPr>
        </p:nvSpPr>
        <p:spPr/>
        <p:txBody>
          <a:bodyPr/>
          <a:lstStyle/>
          <a:p>
            <a:fld id="{7CDEF19D-AAB5-374A-AE0A-A0D9C471FD85}" type="slidenum">
              <a:rPr lang="nb-NO" smtClean="0"/>
              <a:t>‹#›</a:t>
            </a:fld>
            <a:endParaRPr lang="nb-NO"/>
          </a:p>
        </p:txBody>
      </p:sp>
    </p:spTree>
    <p:extLst>
      <p:ext uri="{BB962C8B-B14F-4D97-AF65-F5344CB8AC3E}">
        <p14:creationId xmlns:p14="http://schemas.microsoft.com/office/powerpoint/2010/main" val="93047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Bilde med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6A3341-C245-9D49-B7E5-BEF9EFE95AD7}"/>
              </a:ext>
            </a:extLst>
          </p:cNvPr>
          <p:cNvSpPr>
            <a:spLocks noGrp="1"/>
          </p:cNvSpPr>
          <p:nvPr>
            <p:ph type="title"/>
          </p:nvPr>
        </p:nvSpPr>
        <p:spPr>
          <a:xfrm>
            <a:off x="839788" y="605481"/>
            <a:ext cx="3932237" cy="1600200"/>
          </a:xfrm>
        </p:spPr>
        <p:txBody>
          <a:bodyPr anchor="b">
            <a:normAutofit/>
          </a:bodyPr>
          <a:lstStyle>
            <a:lvl1pPr>
              <a:defRPr sz="4000" b="1"/>
            </a:lvl1pPr>
          </a:lstStyle>
          <a:p>
            <a:r>
              <a:rPr lang="nb-NO" dirty="0"/>
              <a:t>Klikk for å redigere tittelstil</a:t>
            </a:r>
          </a:p>
        </p:txBody>
      </p:sp>
      <p:sp>
        <p:nvSpPr>
          <p:cNvPr id="3" name="Plassholder for bilde 2">
            <a:extLst>
              <a:ext uri="{FF2B5EF4-FFF2-40B4-BE49-F238E27FC236}">
                <a16:creationId xmlns:a16="http://schemas.microsoft.com/office/drawing/2014/main" id="{3501E720-A66D-1340-B0A7-8CDAC22D9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15CF849-B295-804A-8998-4EFE5B2BB89D}"/>
              </a:ext>
            </a:extLst>
          </p:cNvPr>
          <p:cNvSpPr>
            <a:spLocks noGrp="1"/>
          </p:cNvSpPr>
          <p:nvPr>
            <p:ph type="body" sz="half" idx="2"/>
          </p:nvPr>
        </p:nvSpPr>
        <p:spPr>
          <a:xfrm>
            <a:off x="839788" y="2205681"/>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Klikk for å redigere tekststiler i malen</a:t>
            </a:r>
          </a:p>
        </p:txBody>
      </p:sp>
      <p:sp>
        <p:nvSpPr>
          <p:cNvPr id="7" name="Plassholder for lysbildenummer 6">
            <a:extLst>
              <a:ext uri="{FF2B5EF4-FFF2-40B4-BE49-F238E27FC236}">
                <a16:creationId xmlns:a16="http://schemas.microsoft.com/office/drawing/2014/main" id="{A98F5BA9-682F-9B49-BBD0-BD90CC57E030}"/>
              </a:ext>
            </a:extLst>
          </p:cNvPr>
          <p:cNvSpPr>
            <a:spLocks noGrp="1"/>
          </p:cNvSpPr>
          <p:nvPr>
            <p:ph type="sldNum" sz="quarter" idx="12"/>
          </p:nvPr>
        </p:nvSpPr>
        <p:spPr/>
        <p:txBody>
          <a:bodyPr/>
          <a:lstStyle/>
          <a:p>
            <a:fld id="{7CDEF19D-AAB5-374A-AE0A-A0D9C471FD85}" type="slidenum">
              <a:rPr lang="nb-NO" smtClean="0"/>
              <a:t>‹#›</a:t>
            </a:fld>
            <a:endParaRPr lang="nb-NO"/>
          </a:p>
        </p:txBody>
      </p:sp>
    </p:spTree>
    <p:extLst>
      <p:ext uri="{BB962C8B-B14F-4D97-AF65-F5344CB8AC3E}">
        <p14:creationId xmlns:p14="http://schemas.microsoft.com/office/powerpoint/2010/main" val="296668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A3D088C3-D24D-5A4E-8C44-A2DB5F6F4F57}"/>
              </a:ext>
            </a:extLst>
          </p:cNvPr>
          <p:cNvSpPr>
            <a:spLocks noGrp="1"/>
          </p:cNvSpPr>
          <p:nvPr>
            <p:ph type="sldNum" sz="quarter" idx="12"/>
          </p:nvPr>
        </p:nvSpPr>
        <p:spPr/>
        <p:txBody>
          <a:bodyPr/>
          <a:lstStyle/>
          <a:p>
            <a:fld id="{7CDEF19D-AAB5-374A-AE0A-A0D9C471FD85}" type="slidenum">
              <a:rPr lang="nb-NO" smtClean="0"/>
              <a:t>‹#›</a:t>
            </a:fld>
            <a:endParaRPr lang="nb-NO"/>
          </a:p>
        </p:txBody>
      </p:sp>
    </p:spTree>
    <p:extLst>
      <p:ext uri="{BB962C8B-B14F-4D97-AF65-F5344CB8AC3E}">
        <p14:creationId xmlns:p14="http://schemas.microsoft.com/office/powerpoint/2010/main" val="16137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B57BC7-D0E1-8B46-9954-571CDCED1AE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9041446-63A5-6541-9814-F2C526A3C26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7" name="Plassholder for lysbildenummer 5">
            <a:extLst>
              <a:ext uri="{FF2B5EF4-FFF2-40B4-BE49-F238E27FC236}">
                <a16:creationId xmlns:a16="http://schemas.microsoft.com/office/drawing/2014/main" id="{544F96A6-79C3-8545-828B-79BC8E43DFEC}"/>
              </a:ext>
            </a:extLst>
          </p:cNvPr>
          <p:cNvSpPr>
            <a:spLocks noGrp="1"/>
          </p:cNvSpPr>
          <p:nvPr>
            <p:ph type="sldNum" sz="quarter" idx="4"/>
          </p:nvPr>
        </p:nvSpPr>
        <p:spPr>
          <a:xfrm>
            <a:off x="9954227" y="6483150"/>
            <a:ext cx="909811" cy="365125"/>
          </a:xfrm>
          <a:prstGeom prst="rect">
            <a:avLst/>
          </a:prstGeom>
        </p:spPr>
        <p:txBody>
          <a:bodyPr vert="horz" lIns="91440" tIns="45720" rIns="91440" bIns="45720" rtlCol="0" anchor="ctr"/>
          <a:lstStyle>
            <a:lvl1pPr algn="r">
              <a:defRPr sz="1200">
                <a:solidFill>
                  <a:schemeClr val="accent2"/>
                </a:solidFill>
              </a:defRPr>
            </a:lvl1pPr>
          </a:lstStyle>
          <a:p>
            <a:fld id="{7CDEF19D-AAB5-374A-AE0A-A0D9C471FD85}" type="slidenum">
              <a:rPr lang="nb-NO" smtClean="0"/>
              <a:pPr/>
              <a:t>‹#›</a:t>
            </a:fld>
            <a:endParaRPr lang="nb-NO" dirty="0"/>
          </a:p>
        </p:txBody>
      </p:sp>
    </p:spTree>
    <p:extLst>
      <p:ext uri="{BB962C8B-B14F-4D97-AF65-F5344CB8AC3E}">
        <p14:creationId xmlns:p14="http://schemas.microsoft.com/office/powerpoint/2010/main" val="302348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e 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11211614-1CF8-6B42-9697-7A2DF8BA26F8}"/>
              </a:ext>
            </a:extLst>
          </p:cNvPr>
          <p:cNvSpPr>
            <a:spLocks noGrp="1"/>
          </p:cNvSpPr>
          <p:nvPr>
            <p:ph type="sldNum" sz="quarter" idx="4"/>
          </p:nvPr>
        </p:nvSpPr>
        <p:spPr>
          <a:xfrm>
            <a:off x="9954227" y="6483150"/>
            <a:ext cx="909811" cy="365125"/>
          </a:xfrm>
          <a:prstGeom prst="rect">
            <a:avLst/>
          </a:prstGeom>
        </p:spPr>
        <p:txBody>
          <a:bodyPr vert="horz" lIns="91440" tIns="45720" rIns="91440" bIns="45720" rtlCol="0" anchor="ctr"/>
          <a:lstStyle>
            <a:lvl1pPr algn="r">
              <a:defRPr sz="1200">
                <a:solidFill>
                  <a:schemeClr val="accent2"/>
                </a:solidFill>
              </a:defRPr>
            </a:lvl1pPr>
          </a:lstStyle>
          <a:p>
            <a:fld id="{7CDEF19D-AAB5-374A-AE0A-A0D9C471FD85}" type="slidenum">
              <a:rPr lang="nb-NO" smtClean="0"/>
              <a:pPr/>
              <a:t>‹#›</a:t>
            </a:fld>
            <a:endParaRPr lang="nb-NO" dirty="0"/>
          </a:p>
        </p:txBody>
      </p:sp>
      <p:sp>
        <p:nvSpPr>
          <p:cNvPr id="4" name="Plassholder for tittel 1">
            <a:extLst>
              <a:ext uri="{FF2B5EF4-FFF2-40B4-BE49-F238E27FC236}">
                <a16:creationId xmlns:a16="http://schemas.microsoft.com/office/drawing/2014/main" id="{C5C32E88-1621-DF45-8F3D-F84CCDBCF1E4}"/>
              </a:ext>
            </a:extLst>
          </p:cNvPr>
          <p:cNvSpPr txBox="1">
            <a:spLocks/>
          </p:cNvSpPr>
          <p:nvPr userDrawn="1"/>
        </p:nvSpPr>
        <p:spPr>
          <a:xfrm>
            <a:off x="838200" y="80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a:t>Klikk for å redigere tittelstil</a:t>
            </a:r>
            <a:endParaRPr lang="nb-NO" dirty="0"/>
          </a:p>
        </p:txBody>
      </p:sp>
    </p:spTree>
    <p:extLst>
      <p:ext uri="{BB962C8B-B14F-4D97-AF65-F5344CB8AC3E}">
        <p14:creationId xmlns:p14="http://schemas.microsoft.com/office/powerpoint/2010/main" val="183827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A4E27D-3D49-2544-B98C-694B8FBECF04}"/>
              </a:ext>
            </a:extLst>
          </p:cNvPr>
          <p:cNvSpPr>
            <a:spLocks noGrp="1"/>
          </p:cNvSpPr>
          <p:nvPr>
            <p:ph type="title"/>
          </p:nvPr>
        </p:nvSpPr>
        <p:spPr>
          <a:xfrm>
            <a:off x="839788" y="654908"/>
            <a:ext cx="3932237" cy="1600200"/>
          </a:xfrm>
          <a:prstGeom prst="rect">
            <a:avLst/>
          </a:prstGeom>
        </p:spPr>
        <p:txBody>
          <a:bodyPr anchor="b">
            <a:normAutofit/>
          </a:bodyPr>
          <a:lstStyle>
            <a:lvl1pPr>
              <a:defRPr sz="4000" b="1"/>
            </a:lvl1pPr>
          </a:lstStyle>
          <a:p>
            <a:r>
              <a:rPr lang="nb-NO" dirty="0"/>
              <a:t>Klikk for å redigere tittelstil</a:t>
            </a:r>
          </a:p>
        </p:txBody>
      </p:sp>
      <p:sp>
        <p:nvSpPr>
          <p:cNvPr id="3" name="Plassholder for bilde 2">
            <a:extLst>
              <a:ext uri="{FF2B5EF4-FFF2-40B4-BE49-F238E27FC236}">
                <a16:creationId xmlns:a16="http://schemas.microsoft.com/office/drawing/2014/main" id="{E306ED9C-D0A5-F54A-8152-FA8DD25CF1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B28208B-6475-5A43-8DD0-FCCA22757582}"/>
              </a:ext>
            </a:extLst>
          </p:cNvPr>
          <p:cNvSpPr>
            <a:spLocks noGrp="1"/>
          </p:cNvSpPr>
          <p:nvPr>
            <p:ph type="body" sz="half" idx="2"/>
          </p:nvPr>
        </p:nvSpPr>
        <p:spPr>
          <a:xfrm>
            <a:off x="839788" y="2255108"/>
            <a:ext cx="3932237"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Klikk for å redigere tekststiler i malen</a:t>
            </a:r>
          </a:p>
        </p:txBody>
      </p:sp>
      <p:sp>
        <p:nvSpPr>
          <p:cNvPr id="8" name="Plassholder for lysbildenummer 5">
            <a:extLst>
              <a:ext uri="{FF2B5EF4-FFF2-40B4-BE49-F238E27FC236}">
                <a16:creationId xmlns:a16="http://schemas.microsoft.com/office/drawing/2014/main" id="{DC4DEE2F-2306-9F42-9F3D-CAAF19E939E8}"/>
              </a:ext>
            </a:extLst>
          </p:cNvPr>
          <p:cNvSpPr>
            <a:spLocks noGrp="1"/>
          </p:cNvSpPr>
          <p:nvPr>
            <p:ph type="sldNum" sz="quarter" idx="4"/>
          </p:nvPr>
        </p:nvSpPr>
        <p:spPr>
          <a:xfrm>
            <a:off x="9954227" y="6483150"/>
            <a:ext cx="909811" cy="365125"/>
          </a:xfrm>
          <a:prstGeom prst="rect">
            <a:avLst/>
          </a:prstGeom>
        </p:spPr>
        <p:txBody>
          <a:bodyPr vert="horz" lIns="91440" tIns="45720" rIns="91440" bIns="45720" rtlCol="0" anchor="ctr"/>
          <a:lstStyle>
            <a:lvl1pPr algn="r">
              <a:defRPr sz="1200">
                <a:solidFill>
                  <a:schemeClr val="accent2"/>
                </a:solidFill>
              </a:defRPr>
            </a:lvl1pPr>
          </a:lstStyle>
          <a:p>
            <a:fld id="{7CDEF19D-AAB5-374A-AE0A-A0D9C471FD85}" type="slidenum">
              <a:rPr lang="nb-NO" smtClean="0"/>
              <a:pPr/>
              <a:t>‹#›</a:t>
            </a:fld>
            <a:endParaRPr lang="nb-NO" dirty="0"/>
          </a:p>
        </p:txBody>
      </p:sp>
    </p:spTree>
    <p:extLst>
      <p:ext uri="{BB962C8B-B14F-4D97-AF65-F5344CB8AC3E}">
        <p14:creationId xmlns:p14="http://schemas.microsoft.com/office/powerpoint/2010/main" val="3402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ssholder for lysbildenummer 5">
            <a:extLst>
              <a:ext uri="{FF2B5EF4-FFF2-40B4-BE49-F238E27FC236}">
                <a16:creationId xmlns:a16="http://schemas.microsoft.com/office/drawing/2014/main" id="{6D373C11-2939-3D4B-96D5-F9AB91037228}"/>
              </a:ext>
            </a:extLst>
          </p:cNvPr>
          <p:cNvSpPr>
            <a:spLocks noGrp="1"/>
          </p:cNvSpPr>
          <p:nvPr>
            <p:ph type="sldNum" sz="quarter" idx="4"/>
          </p:nvPr>
        </p:nvSpPr>
        <p:spPr>
          <a:xfrm>
            <a:off x="9954227" y="6483150"/>
            <a:ext cx="909811" cy="365125"/>
          </a:xfrm>
          <a:prstGeom prst="rect">
            <a:avLst/>
          </a:prstGeom>
        </p:spPr>
        <p:txBody>
          <a:bodyPr vert="horz" lIns="91440" tIns="45720" rIns="91440" bIns="45720" rtlCol="0" anchor="ctr"/>
          <a:lstStyle>
            <a:lvl1pPr algn="r">
              <a:defRPr sz="1200">
                <a:solidFill>
                  <a:schemeClr val="accent2"/>
                </a:solidFill>
              </a:defRPr>
            </a:lvl1pPr>
          </a:lstStyle>
          <a:p>
            <a:fld id="{7CDEF19D-AAB5-374A-AE0A-A0D9C471FD85}" type="slidenum">
              <a:rPr lang="nb-NO" smtClean="0"/>
              <a:pPr/>
              <a:t>‹#›</a:t>
            </a:fld>
            <a:endParaRPr lang="nb-NO" dirty="0"/>
          </a:p>
        </p:txBody>
      </p:sp>
    </p:spTree>
    <p:extLst>
      <p:ext uri="{BB962C8B-B14F-4D97-AF65-F5344CB8AC3E}">
        <p14:creationId xmlns:p14="http://schemas.microsoft.com/office/powerpoint/2010/main" val="3506354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68F4E0ED-4EA8-CC48-ACA8-39C969F63D62}"/>
              </a:ext>
            </a:extLst>
          </p:cNvPr>
          <p:cNvPicPr>
            <a:picLocks noChangeAspect="1"/>
          </p:cNvPicPr>
          <p:nvPr userDrawn="1"/>
        </p:nvPicPr>
        <p:blipFill>
          <a:blip r:embed="rId3"/>
          <a:stretch>
            <a:fillRect/>
          </a:stretch>
        </p:blipFill>
        <p:spPr>
          <a:xfrm>
            <a:off x="1981858" y="-2285916"/>
            <a:ext cx="8228283" cy="7474144"/>
          </a:xfrm>
          <a:prstGeom prst="rect">
            <a:avLst/>
          </a:prstGeom>
        </p:spPr>
      </p:pic>
      <p:sp>
        <p:nvSpPr>
          <p:cNvPr id="3" name="Plassholder for tittel 1">
            <a:extLst>
              <a:ext uri="{FF2B5EF4-FFF2-40B4-BE49-F238E27FC236}">
                <a16:creationId xmlns:a16="http://schemas.microsoft.com/office/drawing/2014/main" id="{F570BEAB-7DC7-694E-9027-9B2B4AEE8E32}"/>
              </a:ext>
            </a:extLst>
          </p:cNvPr>
          <p:cNvSpPr>
            <a:spLocks noGrp="1"/>
          </p:cNvSpPr>
          <p:nvPr>
            <p:ph type="title"/>
          </p:nvPr>
        </p:nvSpPr>
        <p:spPr>
          <a:xfrm>
            <a:off x="892865" y="5505931"/>
            <a:ext cx="10406269" cy="924686"/>
          </a:xfrm>
          <a:prstGeom prst="rect">
            <a:avLst/>
          </a:prstGeom>
        </p:spPr>
        <p:txBody>
          <a:bodyPr vert="horz" lIns="91440" tIns="45720" rIns="91440" bIns="45720" rtlCol="0" anchor="ctr">
            <a:normAutofit/>
          </a:bodyPr>
          <a:lstStyle/>
          <a:p>
            <a:r>
              <a:rPr lang="nb-NO" dirty="0"/>
              <a:t>TEMA HEADING IN HER</a:t>
            </a:r>
          </a:p>
        </p:txBody>
      </p:sp>
    </p:spTree>
    <p:extLst>
      <p:ext uri="{BB962C8B-B14F-4D97-AF65-F5344CB8AC3E}">
        <p14:creationId xmlns:p14="http://schemas.microsoft.com/office/powerpoint/2010/main" val="3297166115"/>
      </p:ext>
    </p:extLst>
  </p:cSld>
  <p:clrMap bg1="dk1" tx1="lt1" bg2="dk2" tx2="lt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2DB679D-304C-7A45-8C67-A183A81861D4}"/>
              </a:ext>
            </a:extLst>
          </p:cNvPr>
          <p:cNvSpPr>
            <a:spLocks noGrp="1"/>
          </p:cNvSpPr>
          <p:nvPr>
            <p:ph type="title"/>
          </p:nvPr>
        </p:nvSpPr>
        <p:spPr>
          <a:xfrm>
            <a:off x="838200" y="808248"/>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2620774E-EA70-B244-BE30-33FE2BE910E2}"/>
              </a:ext>
            </a:extLst>
          </p:cNvPr>
          <p:cNvSpPr>
            <a:spLocks noGrp="1"/>
          </p:cNvSpPr>
          <p:nvPr>
            <p:ph type="body" idx="1"/>
          </p:nvPr>
        </p:nvSpPr>
        <p:spPr>
          <a:xfrm>
            <a:off x="838200" y="2268748"/>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5EF022F1-E747-4C41-8A76-91E0E6405F40}"/>
              </a:ext>
            </a:extLst>
          </p:cNvPr>
          <p:cNvSpPr>
            <a:spLocks noGrp="1"/>
          </p:cNvSpPr>
          <p:nvPr>
            <p:ph type="sldNum" sz="quarter" idx="4"/>
          </p:nvPr>
        </p:nvSpPr>
        <p:spPr>
          <a:xfrm>
            <a:off x="9954227" y="6483150"/>
            <a:ext cx="909811" cy="365125"/>
          </a:xfrm>
          <a:prstGeom prst="rect">
            <a:avLst/>
          </a:prstGeom>
        </p:spPr>
        <p:txBody>
          <a:bodyPr vert="horz" lIns="91440" tIns="45720" rIns="91440" bIns="45720" rtlCol="0" anchor="ctr"/>
          <a:lstStyle>
            <a:lvl1pPr algn="r">
              <a:defRPr sz="1200">
                <a:solidFill>
                  <a:schemeClr val="accent2"/>
                </a:solidFill>
              </a:defRPr>
            </a:lvl1pPr>
          </a:lstStyle>
          <a:p>
            <a:fld id="{7CDEF19D-AAB5-374A-AE0A-A0D9C471FD85}" type="slidenum">
              <a:rPr lang="nb-NO" smtClean="0"/>
              <a:pPr/>
              <a:t>‹#›</a:t>
            </a:fld>
            <a:endParaRPr lang="nb-NO" dirty="0"/>
          </a:p>
        </p:txBody>
      </p:sp>
      <p:pic>
        <p:nvPicPr>
          <p:cNvPr id="8" name="Bilde 7">
            <a:extLst>
              <a:ext uri="{FF2B5EF4-FFF2-40B4-BE49-F238E27FC236}">
                <a16:creationId xmlns:a16="http://schemas.microsoft.com/office/drawing/2014/main" id="{231B9A1E-3F49-D14A-8E3A-37F47A9B1186}"/>
              </a:ext>
            </a:extLst>
          </p:cNvPr>
          <p:cNvPicPr>
            <a:picLocks noChangeAspect="1"/>
          </p:cNvPicPr>
          <p:nvPr userDrawn="1"/>
        </p:nvPicPr>
        <p:blipFill>
          <a:blip r:embed="rId6"/>
          <a:stretch>
            <a:fillRect/>
          </a:stretch>
        </p:blipFill>
        <p:spPr>
          <a:xfrm>
            <a:off x="10864039" y="5610828"/>
            <a:ext cx="1213661" cy="1140106"/>
          </a:xfrm>
          <a:prstGeom prst="rect">
            <a:avLst/>
          </a:prstGeom>
        </p:spPr>
      </p:pic>
    </p:spTree>
    <p:extLst>
      <p:ext uri="{BB962C8B-B14F-4D97-AF65-F5344CB8AC3E}">
        <p14:creationId xmlns:p14="http://schemas.microsoft.com/office/powerpoint/2010/main" val="4247547161"/>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9"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lysbildenummer 5">
            <a:extLst>
              <a:ext uri="{FF2B5EF4-FFF2-40B4-BE49-F238E27FC236}">
                <a16:creationId xmlns:a16="http://schemas.microsoft.com/office/drawing/2014/main" id="{9EEEAA05-C51E-5B4A-B082-C7EA82D87E10}"/>
              </a:ext>
            </a:extLst>
          </p:cNvPr>
          <p:cNvSpPr>
            <a:spLocks noGrp="1"/>
          </p:cNvSpPr>
          <p:nvPr>
            <p:ph type="sldNum" sz="quarter" idx="4"/>
          </p:nvPr>
        </p:nvSpPr>
        <p:spPr>
          <a:xfrm>
            <a:off x="9954227" y="6483150"/>
            <a:ext cx="909811" cy="365125"/>
          </a:xfrm>
          <a:prstGeom prst="rect">
            <a:avLst/>
          </a:prstGeom>
        </p:spPr>
        <p:txBody>
          <a:bodyPr vert="horz" lIns="91440" tIns="45720" rIns="91440" bIns="45720" rtlCol="0" anchor="ctr"/>
          <a:lstStyle>
            <a:lvl1pPr algn="r">
              <a:defRPr sz="1200">
                <a:solidFill>
                  <a:schemeClr val="accent2"/>
                </a:solidFill>
              </a:defRPr>
            </a:lvl1pPr>
          </a:lstStyle>
          <a:p>
            <a:fld id="{7CDEF19D-AAB5-374A-AE0A-A0D9C471FD85}" type="slidenum">
              <a:rPr lang="nb-NO" smtClean="0"/>
              <a:pPr/>
              <a:t>‹#›</a:t>
            </a:fld>
            <a:endParaRPr lang="nb-NO" dirty="0"/>
          </a:p>
        </p:txBody>
      </p:sp>
      <p:pic>
        <p:nvPicPr>
          <p:cNvPr id="11" name="Bilde 10">
            <a:extLst>
              <a:ext uri="{FF2B5EF4-FFF2-40B4-BE49-F238E27FC236}">
                <a16:creationId xmlns:a16="http://schemas.microsoft.com/office/drawing/2014/main" id="{07B1575B-3DF4-9F45-B4DB-178B2B380F2C}"/>
              </a:ext>
            </a:extLst>
          </p:cNvPr>
          <p:cNvPicPr>
            <a:picLocks noChangeAspect="1"/>
          </p:cNvPicPr>
          <p:nvPr userDrawn="1"/>
        </p:nvPicPr>
        <p:blipFill>
          <a:blip r:embed="rId6"/>
          <a:stretch>
            <a:fillRect/>
          </a:stretch>
        </p:blipFill>
        <p:spPr>
          <a:xfrm>
            <a:off x="10864038" y="5598558"/>
            <a:ext cx="1226723" cy="1152376"/>
          </a:xfrm>
          <a:prstGeom prst="rect">
            <a:avLst/>
          </a:prstGeom>
        </p:spPr>
      </p:pic>
      <p:sp>
        <p:nvSpPr>
          <p:cNvPr id="9" name="Plassholder for tittel 1">
            <a:extLst>
              <a:ext uri="{FF2B5EF4-FFF2-40B4-BE49-F238E27FC236}">
                <a16:creationId xmlns:a16="http://schemas.microsoft.com/office/drawing/2014/main" id="{B0121A5D-5FDC-434C-8B2C-5CD2EF855E94}"/>
              </a:ext>
            </a:extLst>
          </p:cNvPr>
          <p:cNvSpPr>
            <a:spLocks noGrp="1"/>
          </p:cNvSpPr>
          <p:nvPr>
            <p:ph type="title"/>
          </p:nvPr>
        </p:nvSpPr>
        <p:spPr>
          <a:xfrm>
            <a:off x="838200" y="808248"/>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10" name="Plassholder for tekst 2">
            <a:extLst>
              <a:ext uri="{FF2B5EF4-FFF2-40B4-BE49-F238E27FC236}">
                <a16:creationId xmlns:a16="http://schemas.microsoft.com/office/drawing/2014/main" id="{C4152AF1-2925-914F-BDE4-96E2A168CEB3}"/>
              </a:ext>
            </a:extLst>
          </p:cNvPr>
          <p:cNvSpPr>
            <a:spLocks noGrp="1"/>
          </p:cNvSpPr>
          <p:nvPr>
            <p:ph type="body" idx="1"/>
          </p:nvPr>
        </p:nvSpPr>
        <p:spPr>
          <a:xfrm>
            <a:off x="838200" y="2268748"/>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69536424"/>
      </p:ext>
    </p:extLst>
  </p:cSld>
  <p:clrMap bg1="dk1" tx1="lt1" bg2="dk2" tx2="lt2" accent1="accent1" accent2="accent2" accent3="accent3" accent4="accent4" accent5="accent5" accent6="accent6" hlink="hlink" folHlink="folHlink"/>
  <p:sldLayoutIdLst>
    <p:sldLayoutId id="2147483671" r:id="rId1"/>
    <p:sldLayoutId id="2147483676" r:id="rId2"/>
    <p:sldLayoutId id="2147483679"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7365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C08501-CB93-D549-BAC5-B46CC0E64709}"/>
              </a:ext>
            </a:extLst>
          </p:cNvPr>
          <p:cNvSpPr>
            <a:spLocks noGrp="1"/>
          </p:cNvSpPr>
          <p:nvPr>
            <p:ph type="ctrTitle" idx="4294967295"/>
          </p:nvPr>
        </p:nvSpPr>
        <p:spPr>
          <a:xfrm>
            <a:off x="866987" y="4870174"/>
            <a:ext cx="10363200" cy="1987825"/>
          </a:xfrm>
          <a:prstGeom prst="rect">
            <a:avLst/>
          </a:prstGeom>
        </p:spPr>
        <p:txBody>
          <a:bodyPr/>
          <a:lstStyle/>
          <a:p>
            <a:r>
              <a:rPr lang="nb-NO" dirty="0"/>
              <a:t>Styrets evalueringsrapport 2021</a:t>
            </a:r>
          </a:p>
        </p:txBody>
      </p:sp>
    </p:spTree>
    <p:extLst>
      <p:ext uri="{BB962C8B-B14F-4D97-AF65-F5344CB8AC3E}">
        <p14:creationId xmlns:p14="http://schemas.microsoft.com/office/powerpoint/2010/main" val="373631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7DB952-4730-C948-94AB-68514DCE8834}"/>
              </a:ext>
            </a:extLst>
          </p:cNvPr>
          <p:cNvSpPr>
            <a:spLocks noGrp="1"/>
          </p:cNvSpPr>
          <p:nvPr>
            <p:ph type="title"/>
          </p:nvPr>
        </p:nvSpPr>
        <p:spPr>
          <a:xfrm>
            <a:off x="359764" y="72787"/>
            <a:ext cx="10904095" cy="1325563"/>
          </a:xfrm>
        </p:spPr>
        <p:txBody>
          <a:bodyPr/>
          <a:lstStyle/>
          <a:p>
            <a:r>
              <a:rPr lang="nb-NO" dirty="0"/>
              <a:t>Prioriteringer 2022</a:t>
            </a:r>
          </a:p>
        </p:txBody>
      </p:sp>
      <p:sp>
        <p:nvSpPr>
          <p:cNvPr id="4" name="TekstSylinder 3">
            <a:extLst>
              <a:ext uri="{FF2B5EF4-FFF2-40B4-BE49-F238E27FC236}">
                <a16:creationId xmlns:a16="http://schemas.microsoft.com/office/drawing/2014/main" id="{C623FE96-3152-E142-BF4B-2110EAA772D7}"/>
              </a:ext>
            </a:extLst>
          </p:cNvPr>
          <p:cNvSpPr txBox="1"/>
          <p:nvPr/>
        </p:nvSpPr>
        <p:spPr>
          <a:xfrm>
            <a:off x="711200" y="1398350"/>
            <a:ext cx="10904095" cy="3754874"/>
          </a:xfrm>
          <a:prstGeom prst="rect">
            <a:avLst/>
          </a:prstGeom>
          <a:noFill/>
        </p:spPr>
        <p:txBody>
          <a:bodyPr wrap="square" rtlCol="0">
            <a:spAutoFit/>
          </a:bodyPr>
          <a:lstStyle/>
          <a:p>
            <a:pPr marL="285750" indent="-285750">
              <a:buFont typeface="Arial" panose="020B0604020202020204" pitchFamily="34" charset="0"/>
              <a:buChar char="•"/>
            </a:pPr>
            <a:r>
              <a:rPr lang="nb-NO" sz="2000" b="1" dirty="0"/>
              <a:t>Organisasjonsutvikling:</a:t>
            </a:r>
          </a:p>
          <a:p>
            <a:pPr marL="742950" lvl="1" indent="-285750">
              <a:buFont typeface="Arial" panose="020B0604020202020204" pitchFamily="34" charset="0"/>
              <a:buChar char="•"/>
            </a:pPr>
            <a:r>
              <a:rPr lang="nb-NO" dirty="0" err="1"/>
              <a:t>Årshjul</a:t>
            </a:r>
            <a:r>
              <a:rPr lang="nb-NO" dirty="0"/>
              <a:t> for gjennomføring og kommunikasjon (intern/ekstern) - forventningsavklaring på leveranser mellom gruppeledere og </a:t>
            </a:r>
            <a:r>
              <a:rPr lang="nb-NO" dirty="0" err="1"/>
              <a:t>admin</a:t>
            </a:r>
            <a:endParaRPr lang="nb-NO" dirty="0"/>
          </a:p>
          <a:p>
            <a:pPr marL="742950" lvl="1" indent="-285750">
              <a:buFont typeface="Arial" panose="020B0604020202020204" pitchFamily="34" charset="0"/>
              <a:buChar char="•"/>
            </a:pPr>
            <a:r>
              <a:rPr lang="nb-NO" dirty="0"/>
              <a:t>Optimalisere bruk av digitale verktøy for bedre samhandling og informasjonsflyt</a:t>
            </a:r>
          </a:p>
          <a:p>
            <a:pPr marL="742950" lvl="1" indent="-285750">
              <a:buFont typeface="Arial" panose="020B0604020202020204" pitchFamily="34" charset="0"/>
              <a:buChar char="•"/>
            </a:pPr>
            <a:r>
              <a:rPr lang="nb-NO" dirty="0"/>
              <a:t>Optimalisering av organisasjonen</a:t>
            </a:r>
          </a:p>
          <a:p>
            <a:pPr marL="742950" lvl="1" indent="-285750">
              <a:buFont typeface="Arial" panose="020B0604020202020204" pitchFamily="34" charset="0"/>
              <a:buChar char="•"/>
            </a:pPr>
            <a:r>
              <a:rPr lang="nb-NO" dirty="0"/>
              <a:t>Forbedring av dag-til-dag-møtet</a:t>
            </a:r>
          </a:p>
          <a:p>
            <a:pPr marL="742950" lvl="1" indent="-285750">
              <a:buFont typeface="Arial" panose="020B0604020202020204" pitchFamily="34" charset="0"/>
              <a:buChar char="•"/>
            </a:pPr>
            <a:endParaRPr lang="nb-NO" dirty="0"/>
          </a:p>
          <a:p>
            <a:pPr lvl="1"/>
            <a:endParaRPr lang="nb-NO" dirty="0"/>
          </a:p>
          <a:p>
            <a:pPr marL="285750" indent="-285750">
              <a:buFont typeface="Arial" panose="020B0604020202020204" pitchFamily="34" charset="0"/>
              <a:buChar char="•"/>
            </a:pPr>
            <a:r>
              <a:rPr lang="nb-NO" sz="2000" b="1" dirty="0"/>
              <a:t>Funksjonærer</a:t>
            </a:r>
          </a:p>
          <a:p>
            <a:pPr marL="742950" lvl="1" indent="-285750">
              <a:buFont typeface="Arial" panose="020B0604020202020204" pitchFamily="34" charset="0"/>
              <a:buChar char="•"/>
            </a:pPr>
            <a:r>
              <a:rPr lang="nb-NO" dirty="0"/>
              <a:t>Starte rekruttering av funksjonærer tidlig</a:t>
            </a:r>
          </a:p>
          <a:p>
            <a:pPr marL="742950" lvl="1" indent="-285750">
              <a:buFont typeface="Arial" panose="020B0604020202020204" pitchFamily="34" charset="0"/>
              <a:buChar char="•"/>
            </a:pPr>
            <a:r>
              <a:rPr lang="nb-NO" dirty="0"/>
              <a:t>Etablering av interngruppe</a:t>
            </a:r>
          </a:p>
          <a:p>
            <a:pPr marL="742950" lvl="1" indent="-285750">
              <a:buFont typeface="Arial" panose="020B0604020202020204" pitchFamily="34" charset="0"/>
              <a:buChar char="•"/>
            </a:pPr>
            <a:r>
              <a:rPr lang="nb-NO" dirty="0"/>
              <a:t>Identifisere utviklings- og forbedringsområder for den enkelte gruppe</a:t>
            </a:r>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425658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6FB1C5-118D-B44A-B08D-23913CB3E075}"/>
              </a:ext>
            </a:extLst>
          </p:cNvPr>
          <p:cNvSpPr>
            <a:spLocks noGrp="1"/>
          </p:cNvSpPr>
          <p:nvPr>
            <p:ph type="title"/>
          </p:nvPr>
        </p:nvSpPr>
        <p:spPr>
          <a:xfrm>
            <a:off x="402272" y="176580"/>
            <a:ext cx="3932237" cy="548949"/>
          </a:xfrm>
        </p:spPr>
        <p:txBody>
          <a:bodyPr>
            <a:normAutofit fontScale="90000"/>
          </a:bodyPr>
          <a:lstStyle/>
          <a:p>
            <a:r>
              <a:rPr lang="nb-NO" dirty="0"/>
              <a:t>Hilsen fra styret</a:t>
            </a:r>
          </a:p>
        </p:txBody>
      </p:sp>
      <p:sp>
        <p:nvSpPr>
          <p:cNvPr id="4" name="Plassholder for tekst 3">
            <a:extLst>
              <a:ext uri="{FF2B5EF4-FFF2-40B4-BE49-F238E27FC236}">
                <a16:creationId xmlns:a16="http://schemas.microsoft.com/office/drawing/2014/main" id="{E306DC0C-E92D-4B4E-9B72-CA801407F24B}"/>
              </a:ext>
            </a:extLst>
          </p:cNvPr>
          <p:cNvSpPr>
            <a:spLocks noGrp="1"/>
          </p:cNvSpPr>
          <p:nvPr>
            <p:ph type="body" sz="half" idx="2"/>
          </p:nvPr>
        </p:nvSpPr>
        <p:spPr>
          <a:noFill/>
        </p:spPr>
        <p:txBody>
          <a:bodyPr/>
          <a:lstStyle/>
          <a:p>
            <a:r>
              <a:rPr lang="en-US" dirty="0"/>
              <a:t>. </a:t>
            </a:r>
          </a:p>
          <a:p>
            <a:endParaRPr lang="nb-NO" dirty="0"/>
          </a:p>
        </p:txBody>
      </p:sp>
      <p:sp>
        <p:nvSpPr>
          <p:cNvPr id="5" name="TekstSylinder 4">
            <a:extLst>
              <a:ext uri="{FF2B5EF4-FFF2-40B4-BE49-F238E27FC236}">
                <a16:creationId xmlns:a16="http://schemas.microsoft.com/office/drawing/2014/main" id="{C905053C-A8F2-FE42-9341-C774EE5EFB41}"/>
              </a:ext>
            </a:extLst>
          </p:cNvPr>
          <p:cNvSpPr txBox="1"/>
          <p:nvPr/>
        </p:nvSpPr>
        <p:spPr>
          <a:xfrm>
            <a:off x="402272" y="600701"/>
            <a:ext cx="10949940" cy="7171194"/>
          </a:xfrm>
          <a:prstGeom prst="rect">
            <a:avLst/>
          </a:prstGeom>
          <a:noFill/>
        </p:spPr>
        <p:txBody>
          <a:bodyPr wrap="square" rtlCol="0">
            <a:spAutoFit/>
          </a:bodyPr>
          <a:lstStyle/>
          <a:p>
            <a:r>
              <a:rPr lang="nb-NO" sz="1400" dirty="0"/>
              <a:t>Det er ingen tvil om at Kongsberg Jazzfestival legger bak seg et spesielt år på mange måter. Først og fremst er styret utrolig stolte av alle som var med på å gjennomføre en festival under særdeles spesielle omstendigheter. At det skulle være mulig å gjennomføre en festival under stadig skiftende korona-restriksjoner var ikke en selvfølge. Det som lenge ble omtalt som en nedskalert korona-festival, viste seg å bli en fullverdig festival med flesteparten av de essensielle festivalelementene til stede. Organisasjonen fikk bryne seg på nye utfordringer og nye strukturer for samhandling, og forhåpentligvis har det å lage festival under helt andre omstendigheter enn normalt, ført til ny læring og ny input for hvordan ting kan løses. Dersom Kongsberg Jazzfestival skal kunne levere en fullgod festival igjen i 2022, var det også viktig å gjennomføre en festival dette året. Styret ønsker å takke alle involverte for innsatsen!</a:t>
            </a:r>
          </a:p>
          <a:p>
            <a:endParaRPr lang="nb-NO" sz="1400" dirty="0"/>
          </a:p>
          <a:p>
            <a:r>
              <a:rPr lang="nb-NO" sz="1400" dirty="0"/>
              <a:t>Det siste året har også bydd på utfordringer av en annen art. Saken om at festivalen valgte å ikke forhandle frem en ny sponsoravtale med Kongsberg Gruppen har vært opprivende for organisasjonen, og har ført til polariserte fronter og opphetede kommentarfelt i lokalsamfunnet. For festivalen endte det opp med et ekstraordinært funksjonærmøte i april, der deler av styret ble byttet ut. Den nye ledelse i festivalen, både i styret og i administrasjonen, har hatt mange utfordringer i 2021. </a:t>
            </a:r>
          </a:p>
          <a:p>
            <a:endParaRPr lang="nb-NO" sz="1400" dirty="0"/>
          </a:p>
          <a:p>
            <a:r>
              <a:rPr lang="nb-NO" sz="1400" dirty="0"/>
              <a:t>Den 6.-9. juli 2022 går den neste utgaven av Kongsberg Jazzfestival av stabelen. Da er det tre år siden sist det ble arrangert en fullskala festival uten restriksjoner. Styret varslet i vår at det i forbindelse med både pandemi, sponsordiskusjon og skifte av personer i flere nøkkelposisjoner i festivalen, har vært nødvendig å ta en fot i bakken og stille oss noen sentrale spørsmål: Hva skal Kongsberg Jazzfestival være? Hva er vårt viktigste oppdrag som Kongsbergs største kulturaktør? Hva er vårt viktigste oppdrag som landets største og ledende jazzfestival? Hva er formålet vårt og i hvilken grad etterlever vi dette sammen med målene i gjeldende strategiplan? Hvordan skal samarbeidene med lokalt og nasjonalt næringsliv se ut?</a:t>
            </a:r>
          </a:p>
          <a:p>
            <a:endParaRPr lang="nb-NO" sz="1400" dirty="0"/>
          </a:p>
          <a:p>
            <a:r>
              <a:rPr lang="nb-NO" sz="1400" dirty="0"/>
              <a:t>Denne øvelsen har vi nå gjort internt i organisasjonen, og vi har gjort den med våre eksterne samarbeidspartnere. Innspillene vi har fått viser at det er mange meninger om festivalens samfunnsoppdrag. Gjennomgående for de fleste innspillene vi har fått, er å ivareta festivalens kjernevirksomhet som en formidler av jazz. Samtidig mener både styret og de fleste som har levert innspill til strategiarbeidet, at en bred og inkluderende festival som spiller på lag med Kongsbergs lokalbefolkning, er viktig for å lykkes. I funksjonærmøtet presenteres et utkast til revidert strategiplan for 2022-2025. I større grad enn å revolusjonere festivalens virke, jobbes det med å ta med oss alt det gode arbeidet som er gjort i festivalen i forrige strategiperiode, og gjøre enkelte justeringer for å avstemme kartet mot terrenget, og imøtekomme innspillene som har kommet inn. Vi ser frem til videre innspill til dette viktige arbeidet for festivalens fremtid.   </a:t>
            </a:r>
          </a:p>
          <a:p>
            <a:endParaRPr lang="nb-NO" sz="1400" dirty="0"/>
          </a:p>
          <a:p>
            <a:r>
              <a:rPr lang="nb-NO" sz="1400" dirty="0"/>
              <a:t>10. November 2021, styret i Stiftelsen Kongsberg Jazzfestival</a:t>
            </a:r>
          </a:p>
          <a:p>
            <a:endParaRPr lang="nb-NO" sz="1400" dirty="0"/>
          </a:p>
          <a:p>
            <a:endParaRPr lang="nb-NO" dirty="0"/>
          </a:p>
          <a:p>
            <a:endParaRPr lang="nb-NO" dirty="0"/>
          </a:p>
          <a:p>
            <a:r>
              <a:rPr lang="nb-NO" dirty="0"/>
              <a:t>   </a:t>
            </a:r>
          </a:p>
        </p:txBody>
      </p:sp>
    </p:spTree>
    <p:extLst>
      <p:ext uri="{BB962C8B-B14F-4D97-AF65-F5344CB8AC3E}">
        <p14:creationId xmlns:p14="http://schemas.microsoft.com/office/powerpoint/2010/main" val="280380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7DB952-4730-C948-94AB-68514DCE8834}"/>
              </a:ext>
            </a:extLst>
          </p:cNvPr>
          <p:cNvSpPr>
            <a:spLocks noGrp="1"/>
          </p:cNvSpPr>
          <p:nvPr>
            <p:ph type="title"/>
          </p:nvPr>
        </p:nvSpPr>
        <p:spPr>
          <a:xfrm>
            <a:off x="1185056" y="-129581"/>
            <a:ext cx="10515600" cy="1325563"/>
          </a:xfrm>
        </p:spPr>
        <p:txBody>
          <a:bodyPr/>
          <a:lstStyle/>
          <a:p>
            <a:r>
              <a:rPr lang="nb-NO" dirty="0"/>
              <a:t>Årets gruppeledere og produsenter</a:t>
            </a:r>
          </a:p>
        </p:txBody>
      </p:sp>
      <p:graphicFrame>
        <p:nvGraphicFramePr>
          <p:cNvPr id="4" name="Tabell 4">
            <a:extLst>
              <a:ext uri="{FF2B5EF4-FFF2-40B4-BE49-F238E27FC236}">
                <a16:creationId xmlns:a16="http://schemas.microsoft.com/office/drawing/2014/main" id="{F5CBE1AD-3D89-2840-8853-A52502A3F188}"/>
              </a:ext>
            </a:extLst>
          </p:cNvPr>
          <p:cNvGraphicFramePr>
            <a:graphicFrameLocks noGrp="1"/>
          </p:cNvGraphicFramePr>
          <p:nvPr>
            <p:extLst>
              <p:ext uri="{D42A27DB-BD31-4B8C-83A1-F6EECF244321}">
                <p14:modId xmlns:p14="http://schemas.microsoft.com/office/powerpoint/2010/main" val="266417991"/>
              </p:ext>
            </p:extLst>
          </p:nvPr>
        </p:nvGraphicFramePr>
        <p:xfrm>
          <a:off x="1017270" y="902970"/>
          <a:ext cx="10202867" cy="4707844"/>
        </p:xfrm>
        <a:graphic>
          <a:graphicData uri="http://schemas.openxmlformats.org/drawingml/2006/table">
            <a:tbl>
              <a:tblPr firstRow="1" bandRow="1">
                <a:tableStyleId>{5C22544A-7EE6-4342-B048-85BDC9FD1C3A}</a:tableStyleId>
              </a:tblPr>
              <a:tblGrid>
                <a:gridCol w="1581188">
                  <a:extLst>
                    <a:ext uri="{9D8B030D-6E8A-4147-A177-3AD203B41FA5}">
                      <a16:colId xmlns:a16="http://schemas.microsoft.com/office/drawing/2014/main" val="83322065"/>
                    </a:ext>
                  </a:extLst>
                </a:gridCol>
                <a:gridCol w="3333123">
                  <a:extLst>
                    <a:ext uri="{9D8B030D-6E8A-4147-A177-3AD203B41FA5}">
                      <a16:colId xmlns:a16="http://schemas.microsoft.com/office/drawing/2014/main" val="1539641911"/>
                    </a:ext>
                  </a:extLst>
                </a:gridCol>
                <a:gridCol w="2414663">
                  <a:extLst>
                    <a:ext uri="{9D8B030D-6E8A-4147-A177-3AD203B41FA5}">
                      <a16:colId xmlns:a16="http://schemas.microsoft.com/office/drawing/2014/main" val="2455892290"/>
                    </a:ext>
                  </a:extLst>
                </a:gridCol>
                <a:gridCol w="2873893">
                  <a:extLst>
                    <a:ext uri="{9D8B030D-6E8A-4147-A177-3AD203B41FA5}">
                      <a16:colId xmlns:a16="http://schemas.microsoft.com/office/drawing/2014/main" val="3868859660"/>
                    </a:ext>
                  </a:extLst>
                </a:gridCol>
              </a:tblGrid>
              <a:tr h="370792">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18895669"/>
                  </a:ext>
                </a:extLst>
              </a:tr>
              <a:tr h="351038">
                <a:tc>
                  <a:txBody>
                    <a:bodyPr/>
                    <a:lstStyle/>
                    <a:p>
                      <a:r>
                        <a:rPr lang="nb-NO" sz="1200" dirty="0"/>
                        <a:t>Akkreditering</a:t>
                      </a:r>
                    </a:p>
                  </a:txBody>
                  <a:tcPr/>
                </a:tc>
                <a:tc>
                  <a:txBody>
                    <a:bodyPr/>
                    <a:lstStyle/>
                    <a:p>
                      <a:r>
                        <a:rPr lang="nb-NO" sz="1200" dirty="0"/>
                        <a:t>Ingunn Rokstad og Gunn Merethe Aagaard</a:t>
                      </a:r>
                    </a:p>
                  </a:txBody>
                  <a:tcPr/>
                </a:tc>
                <a:tc>
                  <a:txBody>
                    <a:bodyPr/>
                    <a:lstStyle/>
                    <a:p>
                      <a:r>
                        <a:rPr lang="nb-NO" sz="1200" dirty="0"/>
                        <a:t>Service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Katrine </a:t>
                      </a:r>
                      <a:r>
                        <a:rPr lang="nb-NO" sz="1200" dirty="0" err="1"/>
                        <a:t>Smemo</a:t>
                      </a:r>
                      <a:r>
                        <a:rPr lang="nb-NO" sz="1200" dirty="0"/>
                        <a:t> Granlund</a:t>
                      </a:r>
                    </a:p>
                  </a:txBody>
                  <a:tcPr/>
                </a:tc>
                <a:extLst>
                  <a:ext uri="{0D108BD9-81ED-4DB2-BD59-A6C34878D82A}">
                    <a16:rowId xmlns:a16="http://schemas.microsoft.com/office/drawing/2014/main" val="747806875"/>
                  </a:ext>
                </a:extLst>
              </a:tr>
              <a:tr h="463490">
                <a:tc>
                  <a:txBody>
                    <a:bodyPr/>
                    <a:lstStyle/>
                    <a:p>
                      <a:r>
                        <a:rPr lang="nb-NO" sz="1200" dirty="0"/>
                        <a:t>Bar</a:t>
                      </a:r>
                    </a:p>
                  </a:txBody>
                  <a:tcPr/>
                </a:tc>
                <a:tc>
                  <a:txBody>
                    <a:bodyPr/>
                    <a:lstStyle/>
                    <a:p>
                      <a:r>
                        <a:rPr lang="nb-NO" sz="1200" dirty="0"/>
                        <a:t>Trine Raknes</a:t>
                      </a:r>
                    </a:p>
                  </a:txBody>
                  <a:tcPr/>
                </a:tc>
                <a:tc>
                  <a:txBody>
                    <a:bodyPr/>
                    <a:lstStyle/>
                    <a:p>
                      <a:r>
                        <a:rPr lang="nb-NO" sz="1200" dirty="0"/>
                        <a:t>Teknisk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Petter Norby</a:t>
                      </a:r>
                    </a:p>
                    <a:p>
                      <a:endParaRPr lang="nb-NO" sz="1200" dirty="0"/>
                    </a:p>
                  </a:txBody>
                  <a:tcPr/>
                </a:tc>
                <a:extLst>
                  <a:ext uri="{0D108BD9-81ED-4DB2-BD59-A6C34878D82A}">
                    <a16:rowId xmlns:a16="http://schemas.microsoft.com/office/drawing/2014/main" val="1907083185"/>
                  </a:ext>
                </a:extLst>
              </a:tr>
              <a:tr h="463490">
                <a:tc>
                  <a:txBody>
                    <a:bodyPr/>
                    <a:lstStyle/>
                    <a:p>
                      <a:r>
                        <a:rPr lang="nb-NO" sz="1200" dirty="0" err="1"/>
                        <a:t>Barnival</a:t>
                      </a:r>
                      <a:endParaRPr lang="nb-NO" sz="1200" dirty="0"/>
                    </a:p>
                  </a:txBody>
                  <a:tcPr/>
                </a:tc>
                <a:tc>
                  <a:txBody>
                    <a:bodyPr/>
                    <a:lstStyle/>
                    <a:p>
                      <a:r>
                        <a:rPr lang="nb-NO" sz="1200" dirty="0"/>
                        <a:t>Bjørn </a:t>
                      </a:r>
                      <a:r>
                        <a:rPr lang="nb-NO" sz="1200" dirty="0" err="1"/>
                        <a:t>Schirmer</a:t>
                      </a:r>
                      <a:r>
                        <a:rPr lang="nb-NO" sz="1200" dirty="0"/>
                        <a:t>-Nilsen</a:t>
                      </a:r>
                    </a:p>
                  </a:txBody>
                  <a:tcPr/>
                </a:tc>
                <a:tc>
                  <a:txBody>
                    <a:bodyPr/>
                    <a:lstStyle/>
                    <a:p>
                      <a:r>
                        <a:rPr lang="nb-NO" sz="1200" dirty="0"/>
                        <a:t>Transport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Trond Brandtzæg</a:t>
                      </a:r>
                    </a:p>
                    <a:p>
                      <a:endParaRPr lang="nb-NO" sz="1200" dirty="0"/>
                    </a:p>
                  </a:txBody>
                  <a:tcPr/>
                </a:tc>
                <a:extLst>
                  <a:ext uri="{0D108BD9-81ED-4DB2-BD59-A6C34878D82A}">
                    <a16:rowId xmlns:a16="http://schemas.microsoft.com/office/drawing/2014/main" val="1336616183"/>
                  </a:ext>
                </a:extLst>
              </a:tr>
              <a:tr h="463490">
                <a:tc>
                  <a:txBody>
                    <a:bodyPr/>
                    <a:lstStyle/>
                    <a:p>
                      <a:r>
                        <a:rPr lang="nb-NO" sz="1200" dirty="0"/>
                        <a:t>IKT</a:t>
                      </a:r>
                    </a:p>
                  </a:txBody>
                  <a:tcPr/>
                </a:tc>
                <a:tc>
                  <a:txBody>
                    <a:bodyPr/>
                    <a:lstStyle/>
                    <a:p>
                      <a:r>
                        <a:rPr lang="nb-NO" sz="1200" dirty="0"/>
                        <a:t>Thomas Hellberg Hagen</a:t>
                      </a:r>
                    </a:p>
                  </a:txBody>
                  <a:tcPr/>
                </a:tc>
                <a:tc>
                  <a:txBody>
                    <a:bodyPr/>
                    <a:lstStyle/>
                    <a:p>
                      <a:r>
                        <a:rPr lang="nb-NO" sz="1200" dirty="0"/>
                        <a:t>Vakt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Erika </a:t>
                      </a:r>
                      <a:r>
                        <a:rPr lang="nb-NO" sz="1200" dirty="0" err="1"/>
                        <a:t>Fonsdal</a:t>
                      </a:r>
                      <a:r>
                        <a:rPr lang="nb-NO" sz="1200" dirty="0"/>
                        <a:t> og Mina </a:t>
                      </a:r>
                      <a:r>
                        <a:rPr lang="nb-NO" sz="1200" dirty="0" err="1"/>
                        <a:t>Jønnum</a:t>
                      </a:r>
                      <a:r>
                        <a:rPr lang="nb-NO" sz="1200" dirty="0"/>
                        <a:t> Grimnes</a:t>
                      </a:r>
                    </a:p>
                    <a:p>
                      <a:endParaRPr lang="nb-NO" sz="1200" dirty="0"/>
                    </a:p>
                  </a:txBody>
                  <a:tcPr/>
                </a:tc>
                <a:extLst>
                  <a:ext uri="{0D108BD9-81ED-4DB2-BD59-A6C34878D82A}">
                    <a16:rowId xmlns:a16="http://schemas.microsoft.com/office/drawing/2014/main" val="3098219094"/>
                  </a:ext>
                </a:extLst>
              </a:tr>
              <a:tr h="463490">
                <a:tc>
                  <a:txBody>
                    <a:bodyPr/>
                    <a:lstStyle/>
                    <a:p>
                      <a:r>
                        <a:rPr lang="nb-NO" sz="1200" dirty="0" err="1"/>
                        <a:t>Jazzboksen</a:t>
                      </a:r>
                      <a:endParaRPr lang="nb-NO" sz="1200" dirty="0"/>
                    </a:p>
                  </a:txBody>
                  <a:tcPr/>
                </a:tc>
                <a:tc>
                  <a:txBody>
                    <a:bodyPr/>
                    <a:lstStyle/>
                    <a:p>
                      <a:r>
                        <a:rPr lang="nb-NO" sz="1200" dirty="0"/>
                        <a:t>Lisa </a:t>
                      </a:r>
                      <a:r>
                        <a:rPr lang="nb-NO" sz="1200" dirty="0" err="1"/>
                        <a:t>Løebekken</a:t>
                      </a:r>
                      <a:endParaRPr lang="nb-NO" sz="1200" dirty="0"/>
                    </a:p>
                  </a:txBody>
                  <a:tcPr/>
                </a:tc>
                <a:tc>
                  <a:txBody>
                    <a:bodyPr/>
                    <a:lstStyle/>
                    <a:p>
                      <a:r>
                        <a:rPr lang="nb-NO" sz="1200" dirty="0"/>
                        <a:t>Verneombud/smittevern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Roe A. Sørby</a:t>
                      </a:r>
                    </a:p>
                    <a:p>
                      <a:endParaRPr lang="nb-NO" sz="1200" dirty="0"/>
                    </a:p>
                  </a:txBody>
                  <a:tcPr/>
                </a:tc>
                <a:extLst>
                  <a:ext uri="{0D108BD9-81ED-4DB2-BD59-A6C34878D82A}">
                    <a16:rowId xmlns:a16="http://schemas.microsoft.com/office/drawing/2014/main" val="2710564050"/>
                  </a:ext>
                </a:extLst>
              </a:tr>
              <a:tr h="463490">
                <a:tc>
                  <a:txBody>
                    <a:bodyPr/>
                    <a:lstStyle/>
                    <a:p>
                      <a:r>
                        <a:rPr lang="nb-NO" sz="1200" dirty="0"/>
                        <a:t>Kaos</a:t>
                      </a:r>
                    </a:p>
                  </a:txBody>
                  <a:tcPr/>
                </a:tc>
                <a:tc>
                  <a:txBody>
                    <a:bodyPr/>
                    <a:lstStyle/>
                    <a:p>
                      <a:r>
                        <a:rPr lang="nb-NO" sz="1200" dirty="0"/>
                        <a:t>Per Arne </a:t>
                      </a:r>
                      <a:r>
                        <a:rPr lang="nb-NO" sz="1200" dirty="0" err="1"/>
                        <a:t>Torkaas-Skalberg</a:t>
                      </a:r>
                      <a:r>
                        <a:rPr lang="nb-NO" sz="1200" dirty="0"/>
                        <a:t> og Johanne </a:t>
                      </a:r>
                      <a:r>
                        <a:rPr lang="nb-NO" sz="1200" dirty="0" err="1"/>
                        <a:t>Nesmann</a:t>
                      </a:r>
                      <a:endParaRPr lang="nb-NO" sz="1200" dirty="0"/>
                    </a:p>
                  </a:txBody>
                  <a:tcPr/>
                </a:tc>
                <a:tc>
                  <a:txBody>
                    <a:bodyPr/>
                    <a:lstStyle/>
                    <a:p>
                      <a:r>
                        <a:rPr lang="nb-NO" sz="1200" dirty="0"/>
                        <a:t>Økonomi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err="1"/>
                        <a:t>Wivi</a:t>
                      </a:r>
                      <a:r>
                        <a:rPr lang="nb-NO" sz="1200" dirty="0"/>
                        <a:t> Evadatter Jahnsen</a:t>
                      </a:r>
                    </a:p>
                    <a:p>
                      <a:endParaRPr lang="nb-NO" sz="1200" dirty="0"/>
                    </a:p>
                  </a:txBody>
                  <a:tcPr/>
                </a:tc>
                <a:extLst>
                  <a:ext uri="{0D108BD9-81ED-4DB2-BD59-A6C34878D82A}">
                    <a16:rowId xmlns:a16="http://schemas.microsoft.com/office/drawing/2014/main" val="1074599320"/>
                  </a:ext>
                </a:extLst>
              </a:tr>
              <a:tr h="463490">
                <a:tc>
                  <a:txBody>
                    <a:bodyPr/>
                    <a:lstStyle/>
                    <a:p>
                      <a:r>
                        <a:rPr lang="nb-NO" sz="1200" dirty="0"/>
                        <a:t>Media</a:t>
                      </a:r>
                    </a:p>
                  </a:txBody>
                  <a:tcPr/>
                </a:tc>
                <a:tc>
                  <a:txBody>
                    <a:bodyPr/>
                    <a:lstStyle/>
                    <a:p>
                      <a:r>
                        <a:rPr lang="nb-NO" sz="1200" dirty="0"/>
                        <a:t>Ingvild Støa Skrede og Anders Barrow</a:t>
                      </a:r>
                    </a:p>
                  </a:txBody>
                  <a:tcPr/>
                </a:tc>
                <a:tc>
                  <a:txBody>
                    <a:bodyPr/>
                    <a:lstStyle/>
                    <a:p>
                      <a:r>
                        <a:rPr lang="nb-NO" sz="1200" dirty="0"/>
                        <a:t>Produsent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Ståle </a:t>
                      </a:r>
                      <a:r>
                        <a:rPr lang="nb-NO" sz="1200" dirty="0" err="1"/>
                        <a:t>Liavik</a:t>
                      </a:r>
                      <a:r>
                        <a:rPr lang="nb-NO" sz="1200" dirty="0"/>
                        <a:t> Solberg</a:t>
                      </a:r>
                    </a:p>
                    <a:p>
                      <a:endParaRPr lang="nb-NO" sz="1200" dirty="0"/>
                    </a:p>
                  </a:txBody>
                  <a:tcPr/>
                </a:tc>
                <a:extLst>
                  <a:ext uri="{0D108BD9-81ED-4DB2-BD59-A6C34878D82A}">
                    <a16:rowId xmlns:a16="http://schemas.microsoft.com/office/drawing/2014/main" val="1473433596"/>
                  </a:ext>
                </a:extLst>
              </a:tr>
              <a:tr h="463490">
                <a:tc>
                  <a:txBody>
                    <a:bodyPr/>
                    <a:lstStyle/>
                    <a:p>
                      <a:r>
                        <a:rPr lang="nb-NO" sz="1200" dirty="0"/>
                        <a:t>Programkomité</a:t>
                      </a:r>
                    </a:p>
                  </a:txBody>
                  <a:tcPr/>
                </a:tc>
                <a:tc>
                  <a:txBody>
                    <a:bodyPr/>
                    <a:lstStyle/>
                    <a:p>
                      <a:r>
                        <a:rPr lang="nb-NO" sz="1200" dirty="0"/>
                        <a:t>Jan-Olav </a:t>
                      </a:r>
                      <a:r>
                        <a:rPr lang="nb-NO" sz="1200" dirty="0" err="1"/>
                        <a:t>Styrvold</a:t>
                      </a:r>
                      <a:endParaRPr lang="nb-NO" sz="1200" dirty="0"/>
                    </a:p>
                  </a:txBody>
                  <a:tcPr/>
                </a:tc>
                <a:tc>
                  <a:txBody>
                    <a:bodyPr/>
                    <a:lstStyle/>
                    <a:p>
                      <a:r>
                        <a:rPr lang="nb-NO" sz="1200" dirty="0"/>
                        <a:t>Produsent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Joakim Kasin Jakobsen</a:t>
                      </a:r>
                    </a:p>
                    <a:p>
                      <a:endParaRPr lang="nb-NO" sz="1200" dirty="0"/>
                    </a:p>
                  </a:txBody>
                  <a:tcPr/>
                </a:tc>
                <a:extLst>
                  <a:ext uri="{0D108BD9-81ED-4DB2-BD59-A6C34878D82A}">
                    <a16:rowId xmlns:a16="http://schemas.microsoft.com/office/drawing/2014/main" val="1328346839"/>
                  </a:ext>
                </a:extLst>
              </a:tr>
              <a:tr h="463490">
                <a:tc>
                  <a:txBody>
                    <a:bodyPr/>
                    <a:lstStyle/>
                    <a:p>
                      <a:r>
                        <a:rPr lang="nb-NO" sz="1200" dirty="0"/>
                        <a:t>Salg</a:t>
                      </a:r>
                    </a:p>
                  </a:txBody>
                  <a:tcPr/>
                </a:tc>
                <a:tc>
                  <a:txBody>
                    <a:bodyPr/>
                    <a:lstStyle/>
                    <a:p>
                      <a:r>
                        <a:rPr lang="nb-NO" sz="1200" dirty="0"/>
                        <a:t>Mona Sanden Olivier</a:t>
                      </a:r>
                    </a:p>
                  </a:txBody>
                  <a:tcPr/>
                </a:tc>
                <a:tc>
                  <a:txBody>
                    <a:bodyPr/>
                    <a:lstStyle/>
                    <a:p>
                      <a:r>
                        <a:rPr lang="nb-NO" sz="1200" dirty="0"/>
                        <a:t>Produsent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Linn Margrethe </a:t>
                      </a:r>
                      <a:r>
                        <a:rPr lang="nb-NO" sz="1200" dirty="0" err="1"/>
                        <a:t>Skoie</a:t>
                      </a:r>
                      <a:endParaRPr lang="nb-NO" sz="1200" dirty="0"/>
                    </a:p>
                    <a:p>
                      <a:endParaRPr lang="nb-NO" sz="1200" dirty="0"/>
                    </a:p>
                  </a:txBody>
                  <a:tcPr/>
                </a:tc>
                <a:extLst>
                  <a:ext uri="{0D108BD9-81ED-4DB2-BD59-A6C34878D82A}">
                    <a16:rowId xmlns:a16="http://schemas.microsoft.com/office/drawing/2014/main" val="1812139779"/>
                  </a:ext>
                </a:extLst>
              </a:tr>
              <a:tr h="278094">
                <a:tc>
                  <a:txBody>
                    <a:bodyPr/>
                    <a:lstStyle/>
                    <a:p>
                      <a:r>
                        <a:rPr lang="nb-NO" sz="1200" dirty="0"/>
                        <a:t>Sanitet</a:t>
                      </a:r>
                    </a:p>
                  </a:txBody>
                  <a:tcPr/>
                </a:tc>
                <a:tc>
                  <a:txBody>
                    <a:bodyPr/>
                    <a:lstStyle/>
                    <a:p>
                      <a:r>
                        <a:rPr lang="nb-NO" sz="1200" dirty="0"/>
                        <a:t>Hilde </a:t>
                      </a:r>
                      <a:r>
                        <a:rPr lang="nb-NO" sz="1200" dirty="0" err="1"/>
                        <a:t>Wedde</a:t>
                      </a:r>
                      <a:endParaRPr lang="nb-NO" sz="1200" dirty="0"/>
                    </a:p>
                  </a:txBody>
                  <a:tcPr/>
                </a:tc>
                <a:tc>
                  <a:txBody>
                    <a:bodyPr/>
                    <a:lstStyle/>
                    <a:p>
                      <a:endParaRPr lang="nb-NO" sz="1200" dirty="0"/>
                    </a:p>
                  </a:txBody>
                  <a:tcPr/>
                </a:tc>
                <a:tc>
                  <a:txBody>
                    <a:bodyPr/>
                    <a:lstStyle/>
                    <a:p>
                      <a:endParaRPr lang="nb-NO" sz="1200" dirty="0"/>
                    </a:p>
                  </a:txBody>
                  <a:tcPr/>
                </a:tc>
                <a:extLst>
                  <a:ext uri="{0D108BD9-81ED-4DB2-BD59-A6C34878D82A}">
                    <a16:rowId xmlns:a16="http://schemas.microsoft.com/office/drawing/2014/main" val="4249947302"/>
                  </a:ext>
                </a:extLst>
              </a:tr>
            </a:tbl>
          </a:graphicData>
        </a:graphic>
      </p:graphicFrame>
    </p:spTree>
    <p:extLst>
      <p:ext uri="{BB962C8B-B14F-4D97-AF65-F5344CB8AC3E}">
        <p14:creationId xmlns:p14="http://schemas.microsoft.com/office/powerpoint/2010/main" val="13710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E6FB1C5-118D-B44A-B08D-23913CB3E07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Verdt å huske fra annerledesåret 2021</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tekst 3">
            <a:extLst>
              <a:ext uri="{FF2B5EF4-FFF2-40B4-BE49-F238E27FC236}">
                <a16:creationId xmlns:a16="http://schemas.microsoft.com/office/drawing/2014/main" id="{E306DC0C-E92D-4B4E-9B72-CA801407F24B}"/>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285750" indent="-228600">
              <a:buFont typeface="Arial" panose="020B0604020202020204" pitchFamily="34" charset="0"/>
              <a:buChar char="•"/>
            </a:pPr>
            <a:r>
              <a:rPr lang="en-US" sz="1500" b="1" dirty="0" err="1"/>
              <a:t>En</a:t>
            </a:r>
            <a:r>
              <a:rPr lang="en-US" sz="1500" b="1" dirty="0"/>
              <a:t> </a:t>
            </a:r>
            <a:r>
              <a:rPr lang="en-US" sz="1500" b="1" dirty="0" err="1"/>
              <a:t>fullverdig</a:t>
            </a:r>
            <a:r>
              <a:rPr lang="en-US" sz="1500" b="1" dirty="0"/>
              <a:t> festival</a:t>
            </a:r>
            <a:r>
              <a:rPr lang="en-US" sz="1500" dirty="0"/>
              <a:t>, </a:t>
            </a:r>
            <a:r>
              <a:rPr lang="en-US" sz="1500" dirty="0" err="1"/>
              <a:t>på</a:t>
            </a:r>
            <a:r>
              <a:rPr lang="en-US" sz="1500" dirty="0"/>
              <a:t> </a:t>
            </a:r>
            <a:r>
              <a:rPr lang="en-US" sz="1500" dirty="0" err="1"/>
              <a:t>tross</a:t>
            </a:r>
            <a:r>
              <a:rPr lang="en-US" sz="1500" dirty="0"/>
              <a:t> av </a:t>
            </a:r>
            <a:r>
              <a:rPr lang="en-US" sz="1500" dirty="0" err="1"/>
              <a:t>restriksjoner</a:t>
            </a:r>
            <a:r>
              <a:rPr lang="en-US" sz="1500" dirty="0"/>
              <a:t>, </a:t>
            </a:r>
            <a:r>
              <a:rPr lang="en-US" sz="1500" dirty="0" err="1"/>
              <a:t>smittevern</a:t>
            </a:r>
            <a:r>
              <a:rPr lang="en-US" sz="1500" dirty="0"/>
              <a:t> </a:t>
            </a:r>
            <a:r>
              <a:rPr lang="en-US" sz="1500" dirty="0" err="1"/>
              <a:t>og</a:t>
            </a:r>
            <a:r>
              <a:rPr lang="en-US" sz="1500" dirty="0"/>
              <a:t> </a:t>
            </a:r>
            <a:r>
              <a:rPr lang="en-US" sz="1500" dirty="0" err="1"/>
              <a:t>usikkerhet</a:t>
            </a:r>
            <a:endParaRPr lang="en-US" sz="1500" dirty="0"/>
          </a:p>
          <a:p>
            <a:pPr marL="285750" indent="-228600">
              <a:buFont typeface="Arial" panose="020B0604020202020204" pitchFamily="34" charset="0"/>
              <a:buChar char="•"/>
            </a:pPr>
            <a:r>
              <a:rPr lang="en-US" sz="1500" dirty="0"/>
              <a:t>41 </a:t>
            </a:r>
            <a:r>
              <a:rPr lang="en-US" sz="1500" dirty="0" err="1"/>
              <a:t>konserter</a:t>
            </a:r>
            <a:r>
              <a:rPr lang="en-US" sz="1500" dirty="0"/>
              <a:t> </a:t>
            </a:r>
            <a:r>
              <a:rPr lang="en-US" sz="1500" dirty="0" err="1"/>
              <a:t>på</a:t>
            </a:r>
            <a:r>
              <a:rPr lang="en-US" sz="1500" dirty="0"/>
              <a:t> </a:t>
            </a:r>
            <a:r>
              <a:rPr lang="en-US" sz="1500" dirty="0" err="1"/>
              <a:t>hovedprogrammet</a:t>
            </a:r>
            <a:r>
              <a:rPr lang="en-US" sz="1500" dirty="0"/>
              <a:t>, </a:t>
            </a:r>
            <a:r>
              <a:rPr lang="en-US" sz="1500" dirty="0" err="1"/>
              <a:t>fordelt</a:t>
            </a:r>
            <a:r>
              <a:rPr lang="en-US" sz="1500" dirty="0"/>
              <a:t> </a:t>
            </a:r>
            <a:r>
              <a:rPr lang="en-US" sz="1500" dirty="0" err="1"/>
              <a:t>på</a:t>
            </a:r>
            <a:r>
              <a:rPr lang="en-US" sz="1500" dirty="0"/>
              <a:t> 12 </a:t>
            </a:r>
            <a:r>
              <a:rPr lang="en-US" sz="1500" dirty="0" err="1"/>
              <a:t>spillesteder</a:t>
            </a:r>
            <a:endParaRPr lang="en-US" sz="1500" dirty="0"/>
          </a:p>
          <a:p>
            <a:pPr marL="285750" indent="-228600">
              <a:buFont typeface="Arial" panose="020B0604020202020204" pitchFamily="34" charset="0"/>
              <a:buChar char="•"/>
            </a:pPr>
            <a:r>
              <a:rPr lang="en-US" sz="1500" dirty="0"/>
              <a:t>5800 </a:t>
            </a:r>
            <a:r>
              <a:rPr lang="en-US" sz="1500" dirty="0" err="1"/>
              <a:t>besøkende</a:t>
            </a:r>
            <a:r>
              <a:rPr lang="en-US" sz="1500" dirty="0"/>
              <a:t> </a:t>
            </a:r>
            <a:r>
              <a:rPr lang="en-US" sz="1500" dirty="0" err="1"/>
              <a:t>på</a:t>
            </a:r>
            <a:r>
              <a:rPr lang="en-US" sz="1500" dirty="0"/>
              <a:t> </a:t>
            </a:r>
            <a:r>
              <a:rPr lang="en-US" sz="1500" dirty="0" err="1"/>
              <a:t>billetterte</a:t>
            </a:r>
            <a:r>
              <a:rPr lang="en-US" sz="1500" dirty="0"/>
              <a:t> </a:t>
            </a:r>
            <a:r>
              <a:rPr lang="en-US" sz="1500" dirty="0" err="1"/>
              <a:t>konserter</a:t>
            </a:r>
            <a:endParaRPr lang="en-US" sz="1500" dirty="0"/>
          </a:p>
          <a:p>
            <a:pPr marL="285750" indent="-228600">
              <a:buFont typeface="Arial" panose="020B0604020202020204" pitchFamily="34" charset="0"/>
              <a:buChar char="•"/>
            </a:pPr>
            <a:r>
              <a:rPr lang="en-US" sz="1500" dirty="0"/>
              <a:t>Tre </a:t>
            </a:r>
            <a:r>
              <a:rPr lang="en-US" sz="1500" dirty="0" err="1"/>
              <a:t>bestillingsverk</a:t>
            </a:r>
            <a:endParaRPr lang="en-US" sz="1500" dirty="0"/>
          </a:p>
          <a:p>
            <a:pPr marL="742950" lvl="1" indent="-228600">
              <a:buFont typeface="Arial" panose="020B0604020202020204" pitchFamily="34" charset="0"/>
              <a:buChar char="•"/>
            </a:pPr>
            <a:r>
              <a:rPr lang="en-US" sz="1500" dirty="0" err="1"/>
              <a:t>Håkon</a:t>
            </a:r>
            <a:r>
              <a:rPr lang="en-US" sz="1500" dirty="0"/>
              <a:t> </a:t>
            </a:r>
            <a:r>
              <a:rPr lang="en-US" sz="1500" dirty="0" err="1"/>
              <a:t>Kornstad</a:t>
            </a:r>
            <a:r>
              <a:rPr lang="en-US" sz="1500" dirty="0"/>
              <a:t> &amp; Oslo </a:t>
            </a:r>
            <a:r>
              <a:rPr lang="en-US" sz="1500" dirty="0" err="1"/>
              <a:t>jazzensemble</a:t>
            </a:r>
            <a:r>
              <a:rPr lang="en-US" sz="1500" dirty="0"/>
              <a:t>: Mid-Atlantic</a:t>
            </a:r>
          </a:p>
          <a:p>
            <a:pPr marL="742950" lvl="1" indent="-228600">
              <a:buFont typeface="Arial" panose="020B0604020202020204" pitchFamily="34" charset="0"/>
              <a:buChar char="•"/>
            </a:pPr>
            <a:r>
              <a:rPr lang="en-US" sz="1500" dirty="0"/>
              <a:t>Nils </a:t>
            </a:r>
            <a:r>
              <a:rPr lang="en-US" sz="1500" dirty="0" err="1"/>
              <a:t>Petter</a:t>
            </a:r>
            <a:r>
              <a:rPr lang="en-US" sz="1500" dirty="0"/>
              <a:t> </a:t>
            </a:r>
            <a:r>
              <a:rPr lang="en-US" sz="1500" dirty="0" err="1"/>
              <a:t>Molvær</a:t>
            </a:r>
            <a:r>
              <a:rPr lang="en-US" sz="1500" dirty="0"/>
              <a:t>: Frameworks</a:t>
            </a:r>
          </a:p>
          <a:p>
            <a:pPr marL="742950" lvl="1" indent="-228600">
              <a:buFont typeface="Arial" panose="020B0604020202020204" pitchFamily="34" charset="0"/>
              <a:buChar char="•"/>
            </a:pPr>
            <a:r>
              <a:rPr lang="en-US" sz="1500" dirty="0"/>
              <a:t>Martin </a:t>
            </a:r>
            <a:r>
              <a:rPr lang="en-US" sz="1500" dirty="0" err="1"/>
              <a:t>Horntveth</a:t>
            </a:r>
            <a:r>
              <a:rPr lang="en-US" sz="1500" dirty="0"/>
              <a:t>: Polaroid</a:t>
            </a:r>
          </a:p>
          <a:p>
            <a:pPr marL="285750" indent="-228600">
              <a:buFont typeface="Arial" panose="020B0604020202020204" pitchFamily="34" charset="0"/>
              <a:buChar char="•"/>
            </a:pPr>
            <a:r>
              <a:rPr lang="en-US" sz="1500" dirty="0" err="1"/>
              <a:t>Folkefest</a:t>
            </a:r>
            <a:r>
              <a:rPr lang="en-US" sz="1500" dirty="0"/>
              <a:t> </a:t>
            </a:r>
            <a:r>
              <a:rPr lang="en-US" sz="1500" dirty="0" err="1"/>
              <a:t>på</a:t>
            </a:r>
            <a:r>
              <a:rPr lang="en-US" sz="1500" dirty="0"/>
              <a:t> </a:t>
            </a:r>
            <a:r>
              <a:rPr lang="en-US" sz="1500" dirty="0" err="1"/>
              <a:t>Gamle</a:t>
            </a:r>
            <a:r>
              <a:rPr lang="en-US" sz="1500" dirty="0"/>
              <a:t> Norge, </a:t>
            </a:r>
            <a:r>
              <a:rPr lang="en-US" sz="1500" dirty="0" err="1"/>
              <a:t>Jazzboksen</a:t>
            </a:r>
            <a:r>
              <a:rPr lang="en-US" sz="1500" dirty="0"/>
              <a:t> </a:t>
            </a:r>
            <a:r>
              <a:rPr lang="en-US" sz="1500" dirty="0" err="1"/>
              <a:t>og</a:t>
            </a:r>
            <a:r>
              <a:rPr lang="en-US" sz="1500" dirty="0"/>
              <a:t> </a:t>
            </a:r>
            <a:r>
              <a:rPr lang="en-US" sz="1500" dirty="0" err="1"/>
              <a:t>i</a:t>
            </a:r>
            <a:r>
              <a:rPr lang="en-US" sz="1500" dirty="0"/>
              <a:t> </a:t>
            </a:r>
            <a:r>
              <a:rPr lang="en-US" sz="1500" dirty="0" err="1"/>
              <a:t>Festivalgata</a:t>
            </a:r>
            <a:endParaRPr lang="en-US" sz="1500" dirty="0"/>
          </a:p>
          <a:p>
            <a:pPr marL="285750" indent="-228600">
              <a:buFont typeface="Arial" panose="020B0604020202020204" pitchFamily="34" charset="0"/>
              <a:buChar char="•"/>
            </a:pPr>
            <a:endParaRPr lang="en-US" sz="1500" dirty="0"/>
          </a:p>
          <a:p>
            <a:pPr marL="285750" indent="-228600">
              <a:buFont typeface="Arial" panose="020B0604020202020204" pitchFamily="34" charset="0"/>
              <a:buChar char="•"/>
            </a:pPr>
            <a:endParaRPr lang="en-US" sz="1500" dirty="0"/>
          </a:p>
          <a:p>
            <a:pPr marL="285750" indent="-228600">
              <a:buFont typeface="Arial" panose="020B0604020202020204" pitchFamily="34" charset="0"/>
              <a:buChar char="•"/>
            </a:pPr>
            <a:endParaRPr lang="en-US" sz="1500" dirty="0"/>
          </a:p>
        </p:txBody>
      </p:sp>
      <p:pic>
        <p:nvPicPr>
          <p:cNvPr id="6" name="Plassholder for bilde 5" descr="Et bilde som inneholder scene, person&#10;&#10;Automatisk generert beskrivelse">
            <a:extLst>
              <a:ext uri="{FF2B5EF4-FFF2-40B4-BE49-F238E27FC236}">
                <a16:creationId xmlns:a16="http://schemas.microsoft.com/office/drawing/2014/main" id="{0A6C4823-35CE-FF44-B43D-8C76ABFEF5AD}"/>
              </a:ext>
            </a:extLst>
          </p:cNvPr>
          <p:cNvPicPr>
            <a:picLocks noGrp="1" noChangeAspect="1"/>
          </p:cNvPicPr>
          <p:nvPr>
            <p:ph type="pic" idx="1"/>
          </p:nvPr>
        </p:nvPicPr>
        <p:blipFill rotWithShape="1">
          <a:blip r:embed="rId2"/>
          <a:srcRect l="21790" r="217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7076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E6FB1C5-118D-B44A-B08D-23913CB3E07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Verdt å huske fra annerledesåret 2021</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tekst 3">
            <a:extLst>
              <a:ext uri="{FF2B5EF4-FFF2-40B4-BE49-F238E27FC236}">
                <a16:creationId xmlns:a16="http://schemas.microsoft.com/office/drawing/2014/main" id="{E306DC0C-E92D-4B4E-9B72-CA801407F24B}"/>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285750" indent="-228600">
              <a:buFont typeface="Arial" panose="020B0604020202020204" pitchFamily="34" charset="0"/>
              <a:buChar char="•"/>
            </a:pPr>
            <a:r>
              <a:rPr lang="en-US" sz="2200"/>
              <a:t>Anja Lauvdal mottaker av festivalens store musikerpris</a:t>
            </a:r>
          </a:p>
          <a:p>
            <a:pPr marL="285750" indent="-228600">
              <a:buFont typeface="Arial" panose="020B0604020202020204" pitchFamily="34" charset="0"/>
              <a:buChar char="•"/>
            </a:pPr>
            <a:r>
              <a:rPr lang="en-US" sz="2200"/>
              <a:t>To rekrutteringsprisvinnere:</a:t>
            </a:r>
          </a:p>
          <a:p>
            <a:pPr marL="742950" lvl="1" indent="-228600">
              <a:buFont typeface="Arial" panose="020B0604020202020204" pitchFamily="34" charset="0"/>
              <a:buChar char="•"/>
            </a:pPr>
            <a:r>
              <a:rPr lang="en-US" sz="2200"/>
              <a:t>Andreas Hesselberg Hatzikiriakidis</a:t>
            </a:r>
          </a:p>
          <a:p>
            <a:pPr marL="742950" lvl="1" indent="-228600">
              <a:buFont typeface="Arial" panose="020B0604020202020204" pitchFamily="34" charset="0"/>
              <a:buChar char="•"/>
            </a:pPr>
            <a:r>
              <a:rPr lang="en-US" sz="2200"/>
              <a:t>Reidun Ottersen</a:t>
            </a:r>
          </a:p>
          <a:p>
            <a:pPr marL="285750" indent="-228600">
              <a:buFont typeface="Arial" panose="020B0604020202020204" pitchFamily="34" charset="0"/>
              <a:buChar char="•"/>
            </a:pPr>
            <a:r>
              <a:rPr lang="en-US" sz="2200"/>
              <a:t>Ny spillestedsorganisering</a:t>
            </a:r>
          </a:p>
          <a:p>
            <a:pPr marL="285750" indent="-228600">
              <a:buFont typeface="Arial" panose="020B0604020202020204" pitchFamily="34" charset="0"/>
              <a:buChar char="•"/>
            </a:pPr>
            <a:r>
              <a:rPr lang="en-US" sz="2200"/>
              <a:t>300 funksjonærer</a:t>
            </a:r>
          </a:p>
          <a:p>
            <a:pPr marL="285750" indent="-228600">
              <a:buFont typeface="Arial" panose="020B0604020202020204" pitchFamily="34" charset="0"/>
              <a:buChar char="•"/>
            </a:pPr>
            <a:endParaRPr lang="en-US" sz="2200"/>
          </a:p>
          <a:p>
            <a:pPr marL="285750" indent="-228600">
              <a:buFont typeface="Arial" panose="020B0604020202020204" pitchFamily="34" charset="0"/>
              <a:buChar char="•"/>
            </a:pPr>
            <a:endParaRPr lang="en-US" sz="2200"/>
          </a:p>
          <a:p>
            <a:pPr marL="285750" indent="-228600">
              <a:buFont typeface="Arial" panose="020B0604020202020204" pitchFamily="34" charset="0"/>
              <a:buChar char="•"/>
            </a:pPr>
            <a:endParaRPr lang="en-US" sz="2200"/>
          </a:p>
          <a:p>
            <a:pPr marL="285750" indent="-228600">
              <a:buFont typeface="Arial" panose="020B0604020202020204" pitchFamily="34" charset="0"/>
              <a:buChar char="•"/>
            </a:pPr>
            <a:endParaRPr lang="en-US" sz="2200"/>
          </a:p>
        </p:txBody>
      </p:sp>
      <p:pic>
        <p:nvPicPr>
          <p:cNvPr id="6" name="Plassholder for bilde 5" descr="Et bilde som inneholder tekst, person, vegg, innendørs&#10;&#10;Automatisk generert beskrivelse">
            <a:extLst>
              <a:ext uri="{FF2B5EF4-FFF2-40B4-BE49-F238E27FC236}">
                <a16:creationId xmlns:a16="http://schemas.microsoft.com/office/drawing/2014/main" id="{16436A96-AAAE-FC41-8350-EB3276A9741F}"/>
              </a:ext>
            </a:extLst>
          </p:cNvPr>
          <p:cNvPicPr>
            <a:picLocks noGrp="1" noChangeAspect="1"/>
          </p:cNvPicPr>
          <p:nvPr>
            <p:ph type="pic" idx="1"/>
          </p:nvPr>
        </p:nvPicPr>
        <p:blipFill rotWithShape="1">
          <a:blip r:embed="rId2"/>
          <a:srcRect l="10350" r="1141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5572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7DB952-4730-C948-94AB-68514DCE8834}"/>
              </a:ext>
            </a:extLst>
          </p:cNvPr>
          <p:cNvSpPr>
            <a:spLocks noGrp="1"/>
          </p:cNvSpPr>
          <p:nvPr>
            <p:ph type="title"/>
          </p:nvPr>
        </p:nvSpPr>
        <p:spPr>
          <a:xfrm>
            <a:off x="359764" y="72787"/>
            <a:ext cx="10904095" cy="1325563"/>
          </a:xfrm>
        </p:spPr>
        <p:txBody>
          <a:bodyPr/>
          <a:lstStyle/>
          <a:p>
            <a:r>
              <a:rPr lang="nb-NO" dirty="0"/>
              <a:t>Styrets bestilling til programkomiteen for 2022</a:t>
            </a:r>
          </a:p>
        </p:txBody>
      </p:sp>
      <p:sp>
        <p:nvSpPr>
          <p:cNvPr id="4" name="TekstSylinder 3">
            <a:extLst>
              <a:ext uri="{FF2B5EF4-FFF2-40B4-BE49-F238E27FC236}">
                <a16:creationId xmlns:a16="http://schemas.microsoft.com/office/drawing/2014/main" id="{C623FE96-3152-E142-BF4B-2110EAA772D7}"/>
              </a:ext>
            </a:extLst>
          </p:cNvPr>
          <p:cNvSpPr txBox="1"/>
          <p:nvPr/>
        </p:nvSpPr>
        <p:spPr>
          <a:xfrm>
            <a:off x="1175340" y="1245235"/>
            <a:ext cx="10186080" cy="4339650"/>
          </a:xfrm>
          <a:prstGeom prst="rect">
            <a:avLst/>
          </a:prstGeom>
          <a:noFill/>
        </p:spPr>
        <p:txBody>
          <a:bodyPr wrap="square" rtlCol="0">
            <a:spAutoFit/>
          </a:bodyPr>
          <a:lstStyle/>
          <a:p>
            <a:pPr marL="285750" indent="-285750">
              <a:buFont typeface="Arial" panose="020B0604020202020204" pitchFamily="34" charset="0"/>
              <a:buChar char="•"/>
            </a:pPr>
            <a:r>
              <a:rPr lang="nb-NO" sz="2400" dirty="0"/>
              <a:t>Kongsberg Jazzfestival skal by på Norges beste jazzopplevelser </a:t>
            </a:r>
          </a:p>
          <a:p>
            <a:pPr marL="285750" indent="-285750">
              <a:buFont typeface="Arial" panose="020B0604020202020204" pitchFamily="34" charset="0"/>
              <a:buChar char="•"/>
            </a:pPr>
            <a:r>
              <a:rPr lang="nb-NO" sz="2400" dirty="0"/>
              <a:t>Musikk av høy kvalitet delt i tre hovedkategorier: </a:t>
            </a:r>
          </a:p>
          <a:p>
            <a:pPr marL="742950" lvl="1" indent="-285750">
              <a:buFont typeface="Arial" panose="020B0604020202020204" pitchFamily="34" charset="0"/>
              <a:buChar char="•"/>
            </a:pPr>
            <a:r>
              <a:rPr lang="en-US" dirty="0" err="1"/>
              <a:t>Nyskapende</a:t>
            </a:r>
            <a:r>
              <a:rPr lang="en-US" dirty="0"/>
              <a:t> jazz</a:t>
            </a:r>
            <a:endParaRPr lang="nb-NO" dirty="0"/>
          </a:p>
          <a:p>
            <a:pPr marL="742950" lvl="1" indent="-285750">
              <a:buFont typeface="Arial" panose="020B0604020202020204" pitchFamily="34" charset="0"/>
              <a:buChar char="•"/>
            </a:pPr>
            <a:r>
              <a:rPr lang="en-US" dirty="0"/>
              <a:t>Jazz for </a:t>
            </a:r>
            <a:r>
              <a:rPr lang="en-US" dirty="0" err="1"/>
              <a:t>jazzfolk</a:t>
            </a:r>
            <a:endParaRPr lang="nb-NO" dirty="0"/>
          </a:p>
          <a:p>
            <a:pPr marL="742950" lvl="1" indent="-285750">
              <a:buFont typeface="Arial" panose="020B0604020202020204" pitchFamily="34" charset="0"/>
              <a:buChar char="•"/>
            </a:pPr>
            <a:r>
              <a:rPr lang="en-US" dirty="0" err="1"/>
              <a:t>Folkelig</a:t>
            </a:r>
            <a:r>
              <a:rPr lang="en-US" dirty="0"/>
              <a:t> med </a:t>
            </a:r>
            <a:r>
              <a:rPr lang="en-US" dirty="0" err="1"/>
              <a:t>aksept</a:t>
            </a:r>
            <a:r>
              <a:rPr lang="en-US" dirty="0"/>
              <a:t> </a:t>
            </a:r>
            <a:r>
              <a:rPr lang="en-US" dirty="0" err="1"/>
              <a:t>i</a:t>
            </a:r>
            <a:r>
              <a:rPr lang="en-US" dirty="0"/>
              <a:t> </a:t>
            </a:r>
            <a:r>
              <a:rPr lang="en-US" dirty="0" err="1"/>
              <a:t>jazzmiljøet</a:t>
            </a:r>
            <a:r>
              <a:rPr lang="en-US" dirty="0"/>
              <a:t> </a:t>
            </a:r>
            <a:r>
              <a:rPr lang="en-US" dirty="0" err="1"/>
              <a:t>og</a:t>
            </a:r>
            <a:r>
              <a:rPr lang="en-US" dirty="0"/>
              <a:t> </a:t>
            </a:r>
            <a:r>
              <a:rPr lang="en-US" dirty="0" err="1"/>
              <a:t>kommersiell</a:t>
            </a:r>
            <a:r>
              <a:rPr lang="en-US" dirty="0"/>
              <a:t> </a:t>
            </a:r>
            <a:r>
              <a:rPr lang="en-US" dirty="0" err="1"/>
              <a:t>appell</a:t>
            </a:r>
            <a:endParaRPr lang="en-US" dirty="0"/>
          </a:p>
          <a:p>
            <a:pPr marL="285750" indent="-285750">
              <a:buFont typeface="Arial" panose="020B0604020202020204" pitchFamily="34" charset="0"/>
              <a:buChar char="•"/>
            </a:pPr>
            <a:r>
              <a:rPr lang="nb-NO" sz="2400" dirty="0"/>
              <a:t>"Nyskapende" skal revitaliseres og gi oss et distinkt særpreg som skiller oss fra andre festivaler </a:t>
            </a:r>
          </a:p>
          <a:p>
            <a:pPr marL="285750" indent="-285750">
              <a:buFont typeface="Arial" panose="020B0604020202020204" pitchFamily="34" charset="0"/>
              <a:buChar char="•"/>
            </a:pPr>
            <a:r>
              <a:rPr lang="nb-NO" sz="2400" dirty="0"/>
              <a:t>Flere unike konsertopplevelser som kun oppleves på Kongsberg Jazzfestival, særlig innenfor jazzsegmentet</a:t>
            </a:r>
          </a:p>
          <a:p>
            <a:pPr marL="742950" lvl="1" indent="-285750">
              <a:buFont typeface="Arial" panose="020B0604020202020204" pitchFamily="34" charset="0"/>
              <a:buChar char="•"/>
            </a:pPr>
            <a:r>
              <a:rPr lang="nb-NO" dirty="0"/>
              <a:t>Festivalen må jevnlig initiere nye prosjekter og samarbeid og søke finansiering til disse </a:t>
            </a:r>
          </a:p>
          <a:p>
            <a:pPr lvl="1"/>
            <a:endParaRPr lang="nb-NO" sz="2400"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423045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7DB952-4730-C948-94AB-68514DCE8834}"/>
              </a:ext>
            </a:extLst>
          </p:cNvPr>
          <p:cNvSpPr>
            <a:spLocks noGrp="1"/>
          </p:cNvSpPr>
          <p:nvPr>
            <p:ph type="title"/>
          </p:nvPr>
        </p:nvSpPr>
        <p:spPr>
          <a:xfrm>
            <a:off x="359764" y="72787"/>
            <a:ext cx="10904095" cy="1325563"/>
          </a:xfrm>
        </p:spPr>
        <p:txBody>
          <a:bodyPr/>
          <a:lstStyle/>
          <a:p>
            <a:r>
              <a:rPr lang="nb-NO" dirty="0"/>
              <a:t>Styrets bestilling til programkomiteen for 2022 – forts.</a:t>
            </a:r>
          </a:p>
        </p:txBody>
      </p:sp>
      <p:sp>
        <p:nvSpPr>
          <p:cNvPr id="4" name="TekstSylinder 3">
            <a:extLst>
              <a:ext uri="{FF2B5EF4-FFF2-40B4-BE49-F238E27FC236}">
                <a16:creationId xmlns:a16="http://schemas.microsoft.com/office/drawing/2014/main" id="{C623FE96-3152-E142-BF4B-2110EAA772D7}"/>
              </a:ext>
            </a:extLst>
          </p:cNvPr>
          <p:cNvSpPr txBox="1"/>
          <p:nvPr/>
        </p:nvSpPr>
        <p:spPr>
          <a:xfrm>
            <a:off x="711200" y="1398350"/>
            <a:ext cx="9461436" cy="3231654"/>
          </a:xfrm>
          <a:prstGeom prst="rect">
            <a:avLst/>
          </a:prstGeom>
          <a:noFill/>
        </p:spPr>
        <p:txBody>
          <a:bodyPr wrap="none" rtlCol="0">
            <a:spAutoFit/>
          </a:bodyPr>
          <a:lstStyle/>
          <a:p>
            <a:pPr marL="742950" lvl="1" indent="-285750">
              <a:buFont typeface="Arial" panose="020B0604020202020204" pitchFamily="34" charset="0"/>
              <a:buChar char="•"/>
            </a:pPr>
            <a:r>
              <a:rPr lang="nb-NO" sz="2400" dirty="0"/>
              <a:t>Presentere musikk fra hele verden</a:t>
            </a:r>
          </a:p>
          <a:p>
            <a:pPr marL="742950" lvl="1" indent="-285750">
              <a:buFont typeface="Arial" panose="020B0604020202020204" pitchFamily="34" charset="0"/>
              <a:buChar char="•"/>
            </a:pPr>
            <a:r>
              <a:rPr lang="nb-NO" sz="2400" dirty="0"/>
              <a:t>Revitalisere </a:t>
            </a:r>
            <a:r>
              <a:rPr lang="nb-NO" sz="2400" dirty="0" err="1"/>
              <a:t>Barnivalen</a:t>
            </a:r>
            <a:r>
              <a:rPr lang="nb-NO" sz="2400" dirty="0"/>
              <a:t> og Kvarten med ny </a:t>
            </a:r>
            <a:r>
              <a:rPr lang="nb-NO" sz="2400" dirty="0" err="1"/>
              <a:t>Tubaloon</a:t>
            </a:r>
            <a:r>
              <a:rPr lang="nb-NO" sz="2400" dirty="0"/>
              <a:t>-scene </a:t>
            </a:r>
          </a:p>
          <a:p>
            <a:pPr marL="742950" lvl="1" indent="-285750">
              <a:buFont typeface="Arial" panose="020B0604020202020204" pitchFamily="34" charset="0"/>
              <a:buChar char="•"/>
            </a:pPr>
            <a:r>
              <a:rPr lang="nb-NO" sz="2400" dirty="0"/>
              <a:t>Rekruttering av et yngre publikum</a:t>
            </a:r>
          </a:p>
          <a:p>
            <a:pPr marL="742950" lvl="1" indent="-285750">
              <a:buFont typeface="Arial" panose="020B0604020202020204" pitchFamily="34" charset="0"/>
              <a:buChar char="•"/>
            </a:pPr>
            <a:r>
              <a:rPr lang="nb-NO" sz="2400" dirty="0"/>
              <a:t>Unge talenter og nye navn innenfor jazzen</a:t>
            </a:r>
          </a:p>
          <a:p>
            <a:pPr marL="742950" lvl="1" indent="-285750">
              <a:buFont typeface="Arial" panose="020B0604020202020204" pitchFamily="34" charset="0"/>
              <a:buChar char="•"/>
            </a:pPr>
            <a:r>
              <a:rPr lang="nb-NO" sz="2400" dirty="0"/>
              <a:t>Fremme god kjønnsbalanse og jobbe med mer mangfold på scenene</a:t>
            </a:r>
          </a:p>
          <a:p>
            <a:pPr marL="742950" lvl="1" indent="-285750">
              <a:buFont typeface="Arial" panose="020B0604020202020204" pitchFamily="34" charset="0"/>
              <a:buChar char="•"/>
            </a:pPr>
            <a:r>
              <a:rPr lang="nb-NO" sz="2400" dirty="0"/>
              <a:t>Økt fokus på tverrkunstneriske produksjoner</a:t>
            </a:r>
          </a:p>
          <a:p>
            <a:pPr marL="742950" lvl="1" indent="-285750">
              <a:buFont typeface="Arial" panose="020B0604020202020204" pitchFamily="34" charset="0"/>
              <a:buChar char="•"/>
            </a:pPr>
            <a:r>
              <a:rPr lang="nb-NO" sz="2400" dirty="0"/>
              <a:t>Antall konserter på hovedprogrammet: </a:t>
            </a:r>
            <a:r>
              <a:rPr lang="nb-NO" sz="2400" dirty="0" err="1"/>
              <a:t>ca</a:t>
            </a:r>
            <a:r>
              <a:rPr lang="nb-NO" sz="2400" dirty="0"/>
              <a:t> 50</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100720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7DB952-4730-C948-94AB-68514DCE8834}"/>
              </a:ext>
            </a:extLst>
          </p:cNvPr>
          <p:cNvSpPr>
            <a:spLocks noGrp="1"/>
          </p:cNvSpPr>
          <p:nvPr>
            <p:ph type="title"/>
          </p:nvPr>
        </p:nvSpPr>
        <p:spPr>
          <a:xfrm>
            <a:off x="1698171" y="101816"/>
            <a:ext cx="10904095" cy="1325563"/>
          </a:xfrm>
        </p:spPr>
        <p:txBody>
          <a:bodyPr/>
          <a:lstStyle/>
          <a:p>
            <a:r>
              <a:rPr lang="nb-NO" dirty="0"/>
              <a:t>Økonomi</a:t>
            </a:r>
          </a:p>
        </p:txBody>
      </p:sp>
      <p:graphicFrame>
        <p:nvGraphicFramePr>
          <p:cNvPr id="3" name="Tabell 4">
            <a:extLst>
              <a:ext uri="{FF2B5EF4-FFF2-40B4-BE49-F238E27FC236}">
                <a16:creationId xmlns:a16="http://schemas.microsoft.com/office/drawing/2014/main" id="{79E4A5A4-3948-1D45-93B5-2CF8023AE710}"/>
              </a:ext>
            </a:extLst>
          </p:cNvPr>
          <p:cNvGraphicFramePr>
            <a:graphicFrameLocks noGrp="1"/>
          </p:cNvGraphicFramePr>
          <p:nvPr>
            <p:extLst>
              <p:ext uri="{D42A27DB-BD31-4B8C-83A1-F6EECF244321}">
                <p14:modId xmlns:p14="http://schemas.microsoft.com/office/powerpoint/2010/main" val="2803790608"/>
              </p:ext>
            </p:extLst>
          </p:nvPr>
        </p:nvGraphicFramePr>
        <p:xfrm>
          <a:off x="1451429" y="1203960"/>
          <a:ext cx="4920343" cy="4450080"/>
        </p:xfrm>
        <a:graphic>
          <a:graphicData uri="http://schemas.openxmlformats.org/drawingml/2006/table">
            <a:tbl>
              <a:tblPr firstRow="1" bandRow="1">
                <a:tableStyleId>{5C22544A-7EE6-4342-B048-85BDC9FD1C3A}</a:tableStyleId>
              </a:tblPr>
              <a:tblGrid>
                <a:gridCol w="1528821">
                  <a:extLst>
                    <a:ext uri="{9D8B030D-6E8A-4147-A177-3AD203B41FA5}">
                      <a16:colId xmlns:a16="http://schemas.microsoft.com/office/drawing/2014/main" val="3049994214"/>
                    </a:ext>
                  </a:extLst>
                </a:gridCol>
                <a:gridCol w="3391522">
                  <a:extLst>
                    <a:ext uri="{9D8B030D-6E8A-4147-A177-3AD203B41FA5}">
                      <a16:colId xmlns:a16="http://schemas.microsoft.com/office/drawing/2014/main" val="2765614591"/>
                    </a:ext>
                  </a:extLst>
                </a:gridCol>
              </a:tblGrid>
              <a:tr h="370840">
                <a:tc>
                  <a:txBody>
                    <a:bodyPr/>
                    <a:lstStyle/>
                    <a:p>
                      <a:r>
                        <a:rPr lang="nb-NO" dirty="0"/>
                        <a:t>År</a:t>
                      </a:r>
                    </a:p>
                  </a:txBody>
                  <a:tcPr/>
                </a:tc>
                <a:tc>
                  <a:txBody>
                    <a:bodyPr/>
                    <a:lstStyle/>
                    <a:p>
                      <a:r>
                        <a:rPr lang="nb-NO" dirty="0"/>
                        <a:t>Resultat</a:t>
                      </a:r>
                    </a:p>
                  </a:txBody>
                  <a:tcPr/>
                </a:tc>
                <a:extLst>
                  <a:ext uri="{0D108BD9-81ED-4DB2-BD59-A6C34878D82A}">
                    <a16:rowId xmlns:a16="http://schemas.microsoft.com/office/drawing/2014/main" val="2227046781"/>
                  </a:ext>
                </a:extLst>
              </a:tr>
              <a:tr h="370840">
                <a:tc>
                  <a:txBody>
                    <a:bodyPr/>
                    <a:lstStyle/>
                    <a:p>
                      <a:r>
                        <a:rPr lang="nb-NO" dirty="0"/>
                        <a:t>2021</a:t>
                      </a:r>
                    </a:p>
                  </a:txBody>
                  <a:tcPr/>
                </a:tc>
                <a:tc>
                  <a:txBody>
                    <a:bodyPr/>
                    <a:lstStyle/>
                    <a:p>
                      <a:r>
                        <a:rPr lang="nb-NO"/>
                        <a:t>+ 3 </a:t>
                      </a:r>
                      <a:r>
                        <a:rPr lang="nb-NO" dirty="0"/>
                        <a:t>960 136</a:t>
                      </a:r>
                    </a:p>
                  </a:txBody>
                  <a:tcPr/>
                </a:tc>
                <a:extLst>
                  <a:ext uri="{0D108BD9-81ED-4DB2-BD59-A6C34878D82A}">
                    <a16:rowId xmlns:a16="http://schemas.microsoft.com/office/drawing/2014/main" val="4082688667"/>
                  </a:ext>
                </a:extLst>
              </a:tr>
              <a:tr h="370840">
                <a:tc>
                  <a:txBody>
                    <a:bodyPr/>
                    <a:lstStyle/>
                    <a:p>
                      <a:r>
                        <a:rPr lang="nb-NO" dirty="0"/>
                        <a:t>2020</a:t>
                      </a:r>
                    </a:p>
                  </a:txBody>
                  <a:tcPr/>
                </a:tc>
                <a:tc>
                  <a:txBody>
                    <a:bodyPr/>
                    <a:lstStyle/>
                    <a:p>
                      <a:r>
                        <a:rPr lang="nb-NO" dirty="0"/>
                        <a:t>- 16 088</a:t>
                      </a:r>
                    </a:p>
                  </a:txBody>
                  <a:tcPr/>
                </a:tc>
                <a:extLst>
                  <a:ext uri="{0D108BD9-81ED-4DB2-BD59-A6C34878D82A}">
                    <a16:rowId xmlns:a16="http://schemas.microsoft.com/office/drawing/2014/main" val="1238246596"/>
                  </a:ext>
                </a:extLst>
              </a:tr>
              <a:tr h="370840">
                <a:tc>
                  <a:txBody>
                    <a:bodyPr/>
                    <a:lstStyle/>
                    <a:p>
                      <a:r>
                        <a:rPr lang="nb-NO" dirty="0"/>
                        <a:t>2019</a:t>
                      </a:r>
                    </a:p>
                  </a:txBody>
                  <a:tcPr/>
                </a:tc>
                <a:tc>
                  <a:txBody>
                    <a:bodyPr/>
                    <a:lstStyle/>
                    <a:p>
                      <a:r>
                        <a:rPr lang="nb-NO" dirty="0"/>
                        <a:t>- 423 368</a:t>
                      </a:r>
                    </a:p>
                  </a:txBody>
                  <a:tcPr/>
                </a:tc>
                <a:extLst>
                  <a:ext uri="{0D108BD9-81ED-4DB2-BD59-A6C34878D82A}">
                    <a16:rowId xmlns:a16="http://schemas.microsoft.com/office/drawing/2014/main" val="154005045"/>
                  </a:ext>
                </a:extLst>
              </a:tr>
              <a:tr h="370840">
                <a:tc>
                  <a:txBody>
                    <a:bodyPr/>
                    <a:lstStyle/>
                    <a:p>
                      <a:r>
                        <a:rPr lang="nb-NO" dirty="0"/>
                        <a:t>2018</a:t>
                      </a:r>
                    </a:p>
                  </a:txBody>
                  <a:tcPr/>
                </a:tc>
                <a:tc>
                  <a:txBody>
                    <a:bodyPr/>
                    <a:lstStyle/>
                    <a:p>
                      <a:r>
                        <a:rPr lang="nb-NO" dirty="0"/>
                        <a:t>+ 2 446 731</a:t>
                      </a:r>
                    </a:p>
                  </a:txBody>
                  <a:tcPr/>
                </a:tc>
                <a:extLst>
                  <a:ext uri="{0D108BD9-81ED-4DB2-BD59-A6C34878D82A}">
                    <a16:rowId xmlns:a16="http://schemas.microsoft.com/office/drawing/2014/main" val="1743039382"/>
                  </a:ext>
                </a:extLst>
              </a:tr>
              <a:tr h="370840">
                <a:tc>
                  <a:txBody>
                    <a:bodyPr/>
                    <a:lstStyle/>
                    <a:p>
                      <a:r>
                        <a:rPr lang="nb-NO" dirty="0"/>
                        <a:t>2017 </a:t>
                      </a:r>
                    </a:p>
                  </a:txBody>
                  <a:tcPr/>
                </a:tc>
                <a:tc>
                  <a:txBody>
                    <a:bodyPr/>
                    <a:lstStyle/>
                    <a:p>
                      <a:r>
                        <a:rPr lang="nb-NO" dirty="0"/>
                        <a:t>- 4 571 000</a:t>
                      </a:r>
                    </a:p>
                  </a:txBody>
                  <a:tcPr/>
                </a:tc>
                <a:extLst>
                  <a:ext uri="{0D108BD9-81ED-4DB2-BD59-A6C34878D82A}">
                    <a16:rowId xmlns:a16="http://schemas.microsoft.com/office/drawing/2014/main" val="521647582"/>
                  </a:ext>
                </a:extLst>
              </a:tr>
              <a:tr h="370840">
                <a:tc>
                  <a:txBody>
                    <a:bodyPr/>
                    <a:lstStyle/>
                    <a:p>
                      <a:r>
                        <a:rPr lang="nb-NO" dirty="0"/>
                        <a:t>2016</a:t>
                      </a:r>
                    </a:p>
                  </a:txBody>
                  <a:tcPr/>
                </a:tc>
                <a:tc>
                  <a:txBody>
                    <a:bodyPr/>
                    <a:lstStyle/>
                    <a:p>
                      <a:r>
                        <a:rPr lang="nb-NO" dirty="0"/>
                        <a:t>+ 221 000</a:t>
                      </a:r>
                    </a:p>
                  </a:txBody>
                  <a:tcPr/>
                </a:tc>
                <a:extLst>
                  <a:ext uri="{0D108BD9-81ED-4DB2-BD59-A6C34878D82A}">
                    <a16:rowId xmlns:a16="http://schemas.microsoft.com/office/drawing/2014/main" val="2342118849"/>
                  </a:ext>
                </a:extLst>
              </a:tr>
              <a:tr h="370840">
                <a:tc>
                  <a:txBody>
                    <a:bodyPr/>
                    <a:lstStyle/>
                    <a:p>
                      <a:r>
                        <a:rPr lang="nb-NO" dirty="0"/>
                        <a:t>2015</a:t>
                      </a:r>
                    </a:p>
                  </a:txBody>
                  <a:tcPr/>
                </a:tc>
                <a:tc>
                  <a:txBody>
                    <a:bodyPr/>
                    <a:lstStyle/>
                    <a:p>
                      <a:r>
                        <a:rPr lang="nb-NO" dirty="0"/>
                        <a:t>+ 47 000</a:t>
                      </a:r>
                    </a:p>
                  </a:txBody>
                  <a:tcPr/>
                </a:tc>
                <a:extLst>
                  <a:ext uri="{0D108BD9-81ED-4DB2-BD59-A6C34878D82A}">
                    <a16:rowId xmlns:a16="http://schemas.microsoft.com/office/drawing/2014/main" val="2492917524"/>
                  </a:ext>
                </a:extLst>
              </a:tr>
              <a:tr h="370840">
                <a:tc>
                  <a:txBody>
                    <a:bodyPr/>
                    <a:lstStyle/>
                    <a:p>
                      <a:r>
                        <a:rPr lang="nb-NO" dirty="0"/>
                        <a:t>2014</a:t>
                      </a:r>
                    </a:p>
                  </a:txBody>
                  <a:tcPr/>
                </a:tc>
                <a:tc>
                  <a:txBody>
                    <a:bodyPr/>
                    <a:lstStyle/>
                    <a:p>
                      <a:r>
                        <a:rPr lang="nb-NO" dirty="0"/>
                        <a:t>+ 783 000</a:t>
                      </a:r>
                    </a:p>
                  </a:txBody>
                  <a:tcPr/>
                </a:tc>
                <a:extLst>
                  <a:ext uri="{0D108BD9-81ED-4DB2-BD59-A6C34878D82A}">
                    <a16:rowId xmlns:a16="http://schemas.microsoft.com/office/drawing/2014/main" val="3132417970"/>
                  </a:ext>
                </a:extLst>
              </a:tr>
              <a:tr h="370840">
                <a:tc>
                  <a:txBody>
                    <a:bodyPr/>
                    <a:lstStyle/>
                    <a:p>
                      <a:r>
                        <a:rPr lang="nb-NO" dirty="0"/>
                        <a:t>2013</a:t>
                      </a:r>
                    </a:p>
                  </a:txBody>
                  <a:tcPr/>
                </a:tc>
                <a:tc>
                  <a:txBody>
                    <a:bodyPr/>
                    <a:lstStyle/>
                    <a:p>
                      <a:r>
                        <a:rPr lang="nb-NO" dirty="0"/>
                        <a:t>+ 1 128 000</a:t>
                      </a:r>
                    </a:p>
                  </a:txBody>
                  <a:tcPr/>
                </a:tc>
                <a:extLst>
                  <a:ext uri="{0D108BD9-81ED-4DB2-BD59-A6C34878D82A}">
                    <a16:rowId xmlns:a16="http://schemas.microsoft.com/office/drawing/2014/main" val="414585165"/>
                  </a:ext>
                </a:extLst>
              </a:tr>
              <a:tr h="370840">
                <a:tc>
                  <a:txBody>
                    <a:bodyPr/>
                    <a:lstStyle/>
                    <a:p>
                      <a:r>
                        <a:rPr lang="nb-NO" dirty="0"/>
                        <a:t>2012</a:t>
                      </a:r>
                    </a:p>
                  </a:txBody>
                  <a:tcPr/>
                </a:tc>
                <a:tc>
                  <a:txBody>
                    <a:bodyPr/>
                    <a:lstStyle/>
                    <a:p>
                      <a:r>
                        <a:rPr lang="nb-NO" dirty="0"/>
                        <a:t>- 1 500 000</a:t>
                      </a:r>
                    </a:p>
                  </a:txBody>
                  <a:tcPr/>
                </a:tc>
                <a:extLst>
                  <a:ext uri="{0D108BD9-81ED-4DB2-BD59-A6C34878D82A}">
                    <a16:rowId xmlns:a16="http://schemas.microsoft.com/office/drawing/2014/main" val="3992407924"/>
                  </a:ext>
                </a:extLst>
              </a:tr>
              <a:tr h="370840">
                <a:tc>
                  <a:txBody>
                    <a:bodyPr/>
                    <a:lstStyle/>
                    <a:p>
                      <a:r>
                        <a:rPr lang="nb-NO" dirty="0"/>
                        <a:t>2011</a:t>
                      </a:r>
                    </a:p>
                  </a:txBody>
                  <a:tcPr/>
                </a:tc>
                <a:tc>
                  <a:txBody>
                    <a:bodyPr/>
                    <a:lstStyle/>
                    <a:p>
                      <a:r>
                        <a:rPr lang="nb-NO" dirty="0"/>
                        <a:t>- 376 000</a:t>
                      </a:r>
                    </a:p>
                  </a:txBody>
                  <a:tcPr/>
                </a:tc>
                <a:extLst>
                  <a:ext uri="{0D108BD9-81ED-4DB2-BD59-A6C34878D82A}">
                    <a16:rowId xmlns:a16="http://schemas.microsoft.com/office/drawing/2014/main" val="739640399"/>
                  </a:ext>
                </a:extLst>
              </a:tr>
            </a:tbl>
          </a:graphicData>
        </a:graphic>
      </p:graphicFrame>
      <p:sp>
        <p:nvSpPr>
          <p:cNvPr id="5" name="TekstSylinder 4">
            <a:extLst>
              <a:ext uri="{FF2B5EF4-FFF2-40B4-BE49-F238E27FC236}">
                <a16:creationId xmlns:a16="http://schemas.microsoft.com/office/drawing/2014/main" id="{365CDF90-0A17-9243-83A8-3DBBC8BA0D8A}"/>
              </a:ext>
            </a:extLst>
          </p:cNvPr>
          <p:cNvSpPr txBox="1"/>
          <p:nvPr/>
        </p:nvSpPr>
        <p:spPr>
          <a:xfrm>
            <a:off x="7460343" y="1698171"/>
            <a:ext cx="3280228" cy="2862322"/>
          </a:xfrm>
          <a:prstGeom prst="rect">
            <a:avLst/>
          </a:prstGeom>
          <a:noFill/>
        </p:spPr>
        <p:txBody>
          <a:bodyPr wrap="square" rtlCol="0">
            <a:spAutoFit/>
          </a:bodyPr>
          <a:lstStyle/>
          <a:p>
            <a:r>
              <a:rPr lang="nb-NO" b="1" dirty="0"/>
              <a:t>PROGNOSE</a:t>
            </a:r>
          </a:p>
          <a:p>
            <a:endParaRPr lang="nb-NO" dirty="0"/>
          </a:p>
          <a:p>
            <a:r>
              <a:rPr lang="nb-NO" dirty="0"/>
              <a:t>Prognosen er en framskrivning av forventet årsresultat.</a:t>
            </a:r>
          </a:p>
          <a:p>
            <a:r>
              <a:rPr lang="nb-NO" dirty="0"/>
              <a:t>Prognosen er beregnet ut i fra kjent resultat per 1.9. og kjente utgifter/inntekter fram til regnskapet avlegges.</a:t>
            </a:r>
          </a:p>
          <a:p>
            <a:br>
              <a:rPr lang="nb-NO" dirty="0"/>
            </a:br>
            <a:endParaRPr lang="nb-NO" dirty="0"/>
          </a:p>
        </p:txBody>
      </p:sp>
    </p:spTree>
    <p:extLst>
      <p:ext uri="{BB962C8B-B14F-4D97-AF65-F5344CB8AC3E}">
        <p14:creationId xmlns:p14="http://schemas.microsoft.com/office/powerpoint/2010/main" val="33409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7DB952-4730-C948-94AB-68514DCE8834}"/>
              </a:ext>
            </a:extLst>
          </p:cNvPr>
          <p:cNvSpPr>
            <a:spLocks noGrp="1"/>
          </p:cNvSpPr>
          <p:nvPr>
            <p:ph type="title"/>
          </p:nvPr>
        </p:nvSpPr>
        <p:spPr>
          <a:xfrm>
            <a:off x="359764" y="72787"/>
            <a:ext cx="10904095" cy="1325563"/>
          </a:xfrm>
        </p:spPr>
        <p:txBody>
          <a:bodyPr/>
          <a:lstStyle/>
          <a:p>
            <a:r>
              <a:rPr lang="nb-NO" dirty="0"/>
              <a:t>Prioriteringer 2022</a:t>
            </a:r>
          </a:p>
        </p:txBody>
      </p:sp>
      <p:sp>
        <p:nvSpPr>
          <p:cNvPr id="4" name="TekstSylinder 3">
            <a:extLst>
              <a:ext uri="{FF2B5EF4-FFF2-40B4-BE49-F238E27FC236}">
                <a16:creationId xmlns:a16="http://schemas.microsoft.com/office/drawing/2014/main" id="{C623FE96-3152-E142-BF4B-2110EAA772D7}"/>
              </a:ext>
            </a:extLst>
          </p:cNvPr>
          <p:cNvSpPr txBox="1"/>
          <p:nvPr/>
        </p:nvSpPr>
        <p:spPr>
          <a:xfrm>
            <a:off x="359764" y="1245870"/>
            <a:ext cx="10418726" cy="4339650"/>
          </a:xfrm>
          <a:prstGeom prst="rect">
            <a:avLst/>
          </a:prstGeom>
          <a:noFill/>
        </p:spPr>
        <p:txBody>
          <a:bodyPr wrap="square" rtlCol="0">
            <a:spAutoFit/>
          </a:bodyPr>
          <a:lstStyle/>
          <a:p>
            <a:pPr lvl="1"/>
            <a:r>
              <a:rPr lang="nb-NO" i="1" dirty="0"/>
              <a:t>Under evalueringshelgen med gruppelederne i festivalen, ble det enighet om at følgende områder skal prioriteres frem mot festival 2022:</a:t>
            </a:r>
          </a:p>
          <a:p>
            <a:endParaRPr lang="nb-NO" sz="2000" b="1" dirty="0"/>
          </a:p>
          <a:p>
            <a:pPr marL="285750" indent="-285750">
              <a:buFont typeface="Arial" panose="020B0604020202020204" pitchFamily="34" charset="0"/>
              <a:buChar char="•"/>
            </a:pPr>
            <a:r>
              <a:rPr lang="nb-NO" sz="2000" b="1" dirty="0"/>
              <a:t>Program/publikumsutvikling</a:t>
            </a:r>
          </a:p>
          <a:p>
            <a:pPr marL="742950" lvl="1" indent="-285750">
              <a:buFont typeface="Arial" panose="020B0604020202020204" pitchFamily="34" charset="0"/>
              <a:buChar char="•"/>
            </a:pPr>
            <a:r>
              <a:rPr lang="nb-NO" dirty="0"/>
              <a:t>Forbedring av Kirketorget – den gode publikumsopplevelsen</a:t>
            </a:r>
          </a:p>
          <a:p>
            <a:pPr marL="742950" lvl="1" indent="-285750">
              <a:buFont typeface="Arial" panose="020B0604020202020204" pitchFamily="34" charset="0"/>
              <a:buChar char="•"/>
            </a:pPr>
            <a:r>
              <a:rPr lang="nb-NO" dirty="0"/>
              <a:t>Publikumsutvikling for målgruppen 13-18 år, både som publikum og funksjonær</a:t>
            </a:r>
          </a:p>
          <a:p>
            <a:pPr marL="742950" lvl="1" indent="-285750">
              <a:buFont typeface="Arial" panose="020B0604020202020204" pitchFamily="34" charset="0"/>
              <a:buChar char="•"/>
            </a:pPr>
            <a:r>
              <a:rPr lang="nb-NO" dirty="0"/>
              <a:t>Den gode totalopplevelsen</a:t>
            </a:r>
          </a:p>
          <a:p>
            <a:pPr marL="742950" lvl="1" indent="-285750">
              <a:buFont typeface="Arial" panose="020B0604020202020204" pitchFamily="34" charset="0"/>
              <a:buChar char="•"/>
            </a:pPr>
            <a:r>
              <a:rPr lang="nb-NO" dirty="0"/>
              <a:t>Se på hvilke nye muligheter som ligger i utvikling av Kvarten som </a:t>
            </a:r>
            <a:r>
              <a:rPr lang="nb-NO" dirty="0" err="1"/>
              <a:t>Barnival</a:t>
            </a:r>
            <a:r>
              <a:rPr lang="nb-NO" dirty="0"/>
              <a:t>- og festivalområde</a:t>
            </a:r>
          </a:p>
          <a:p>
            <a:pPr marL="742950" lvl="1" indent="-285750">
              <a:buFont typeface="Arial" panose="020B0604020202020204" pitchFamily="34" charset="0"/>
              <a:buChar char="•"/>
            </a:pPr>
            <a:endParaRPr lang="nb-NO" dirty="0"/>
          </a:p>
          <a:p>
            <a:pPr marL="285750" indent="-285750">
              <a:buFont typeface="Arial" panose="020B0604020202020204" pitchFamily="34" charset="0"/>
              <a:buChar char="•"/>
            </a:pPr>
            <a:r>
              <a:rPr lang="nb-NO" sz="2000" b="1" dirty="0"/>
              <a:t>Kommunikasjon</a:t>
            </a:r>
          </a:p>
          <a:p>
            <a:pPr marL="742950" lvl="1" indent="-285750">
              <a:buFont typeface="Arial" panose="020B0604020202020204" pitchFamily="34" charset="0"/>
              <a:buChar char="•"/>
            </a:pPr>
            <a:r>
              <a:rPr lang="nb-NO" dirty="0"/>
              <a:t>Synliggjøre de positive historiene opp mot festival 2022</a:t>
            </a:r>
          </a:p>
          <a:p>
            <a:pPr marL="742950" lvl="1" indent="-285750">
              <a:buFont typeface="Arial" panose="020B0604020202020204" pitchFamily="34" charset="0"/>
              <a:buChar char="•"/>
            </a:pPr>
            <a:r>
              <a:rPr lang="nb-NO" dirty="0"/>
              <a:t>Fokus på musikk som kjernen i alt vi driver med</a:t>
            </a:r>
          </a:p>
          <a:p>
            <a:pPr marL="742950" lvl="1" indent="-285750">
              <a:buFont typeface="Arial" panose="020B0604020202020204" pitchFamily="34" charset="0"/>
              <a:buChar char="•"/>
            </a:pPr>
            <a:r>
              <a:rPr lang="nb-NO" dirty="0"/>
              <a:t>Omdømmebygging hos ulike interessenter</a:t>
            </a:r>
          </a:p>
          <a:p>
            <a:pPr marL="742950" lvl="1"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430832968"/>
      </p:ext>
    </p:extLst>
  </p:cSld>
  <p:clrMapOvr>
    <a:masterClrMapping/>
  </p:clrMapOvr>
</p:sld>
</file>

<file path=ppt/theme/theme1.xml><?xml version="1.0" encoding="utf-8"?>
<a:theme xmlns:a="http://schemas.openxmlformats.org/drawingml/2006/main" name="Forside">
  <a:themeElements>
    <a:clrScheme name="Kongsberg jazz">
      <a:dk1>
        <a:srgbClr val="000000"/>
      </a:dk1>
      <a:lt1>
        <a:srgbClr val="FFFFFF"/>
      </a:lt1>
      <a:dk2>
        <a:srgbClr val="494F54"/>
      </a:dk2>
      <a:lt2>
        <a:srgbClr val="F2DAB2"/>
      </a:lt2>
      <a:accent1>
        <a:srgbClr val="57B6B2"/>
      </a:accent1>
      <a:accent2>
        <a:srgbClr val="ED7D31"/>
      </a:accent2>
      <a:accent3>
        <a:srgbClr val="FFC000"/>
      </a:accent3>
      <a:accent4>
        <a:srgbClr val="912B48"/>
      </a:accent4>
      <a:accent5>
        <a:srgbClr val="AE831F"/>
      </a:accent5>
      <a:accent6>
        <a:srgbClr val="767779"/>
      </a:accent6>
      <a:hlink>
        <a:srgbClr val="57B6B2"/>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Kongsberg jazz">
      <a:dk1>
        <a:srgbClr val="000000"/>
      </a:dk1>
      <a:lt1>
        <a:srgbClr val="FFFFFF"/>
      </a:lt1>
      <a:dk2>
        <a:srgbClr val="494F54"/>
      </a:dk2>
      <a:lt2>
        <a:srgbClr val="F2DAB2"/>
      </a:lt2>
      <a:accent1>
        <a:srgbClr val="57B6B2"/>
      </a:accent1>
      <a:accent2>
        <a:srgbClr val="ED7D31"/>
      </a:accent2>
      <a:accent3>
        <a:srgbClr val="FFC000"/>
      </a:accent3>
      <a:accent4>
        <a:srgbClr val="912B48"/>
      </a:accent4>
      <a:accent5>
        <a:srgbClr val="AE831F"/>
      </a:accent5>
      <a:accent6>
        <a:srgbClr val="767779"/>
      </a:accent6>
      <a:hlink>
        <a:srgbClr val="57B6B2"/>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A742DC3F4F668449C8269B5CF55EA18" ma:contentTypeVersion="13" ma:contentTypeDescription="Opprett et nytt dokument." ma:contentTypeScope="" ma:versionID="12cf48e2778c56eaecee450c7e447fd3">
  <xsd:schema xmlns:xsd="http://www.w3.org/2001/XMLSchema" xmlns:xs="http://www.w3.org/2001/XMLSchema" xmlns:p="http://schemas.microsoft.com/office/2006/metadata/properties" xmlns:ns2="404b6590-5743-48ae-ad2e-97350626d732" xmlns:ns3="69474613-2700-4555-8ea8-401aea4e37d0" targetNamespace="http://schemas.microsoft.com/office/2006/metadata/properties" ma:root="true" ma:fieldsID="09437c28521a8960b188927eeba75303" ns2:_="" ns3:_="">
    <xsd:import namespace="404b6590-5743-48ae-ad2e-97350626d732"/>
    <xsd:import namespace="69474613-2700-4555-8ea8-401aea4e37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4b6590-5743-48ae-ad2e-97350626d7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474613-2700-4555-8ea8-401aea4e37d0"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8EA4AA-6376-4CFF-B139-FDB35BE53162}">
  <ds:schemaRef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69474613-2700-4555-8ea8-401aea4e37d0"/>
    <ds:schemaRef ds:uri="http://purl.org/dc/elements/1.1/"/>
    <ds:schemaRef ds:uri="http://purl.org/dc/terms/"/>
    <ds:schemaRef ds:uri="http://purl.org/dc/dcmitype/"/>
    <ds:schemaRef ds:uri="404b6590-5743-48ae-ad2e-97350626d732"/>
    <ds:schemaRef ds:uri="http://schemas.openxmlformats.org/package/2006/metadata/core-properties"/>
  </ds:schemaRefs>
</ds:datastoreItem>
</file>

<file path=customXml/itemProps2.xml><?xml version="1.0" encoding="utf-8"?>
<ds:datastoreItem xmlns:ds="http://schemas.openxmlformats.org/officeDocument/2006/customXml" ds:itemID="{524FDCA2-0177-43DE-B816-15BC7D049FEE}">
  <ds:schemaRefs>
    <ds:schemaRef ds:uri="http://schemas.microsoft.com/sharepoint/v3/contenttype/forms"/>
  </ds:schemaRefs>
</ds:datastoreItem>
</file>

<file path=customXml/itemProps3.xml><?xml version="1.0" encoding="utf-8"?>
<ds:datastoreItem xmlns:ds="http://schemas.openxmlformats.org/officeDocument/2006/customXml" ds:itemID="{AEBD865F-B947-4561-BC7C-A8A4429BE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4b6590-5743-48ae-ad2e-97350626d732"/>
    <ds:schemaRef ds:uri="69474613-2700-4555-8ea8-401aea4e37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456</TotalTime>
  <Words>1080</Words>
  <Application>Microsoft Macintosh PowerPoint</Application>
  <PresentationFormat>Widescreen</PresentationFormat>
  <Paragraphs>147</Paragraphs>
  <Slides>10</Slides>
  <Notes>0</Notes>
  <HiddenSlides>0</HiddenSlides>
  <MMClips>0</MMClips>
  <ScaleCrop>false</ScaleCrop>
  <HeadingPairs>
    <vt:vector size="6" baseType="variant">
      <vt:variant>
        <vt:lpstr>Brukte skrifter</vt:lpstr>
      </vt:variant>
      <vt:variant>
        <vt:i4>3</vt:i4>
      </vt:variant>
      <vt:variant>
        <vt:lpstr>Tema</vt:lpstr>
      </vt:variant>
      <vt:variant>
        <vt:i4>4</vt:i4>
      </vt:variant>
      <vt:variant>
        <vt:lpstr>Lysbildetitler</vt:lpstr>
      </vt:variant>
      <vt:variant>
        <vt:i4>10</vt:i4>
      </vt:variant>
    </vt:vector>
  </HeadingPairs>
  <TitlesOfParts>
    <vt:vector size="17" baseType="lpstr">
      <vt:lpstr>Arial</vt:lpstr>
      <vt:lpstr>Calibri</vt:lpstr>
      <vt:lpstr>Calibri Light</vt:lpstr>
      <vt:lpstr>Forside</vt:lpstr>
      <vt:lpstr>Egendefinert utforming</vt:lpstr>
      <vt:lpstr>1_Egendefinert utforming</vt:lpstr>
      <vt:lpstr>2_Egendefinert utforming</vt:lpstr>
      <vt:lpstr>Styrets evalueringsrapport 2021</vt:lpstr>
      <vt:lpstr>Hilsen fra styret</vt:lpstr>
      <vt:lpstr>Årets gruppeledere og produsenter</vt:lpstr>
      <vt:lpstr>Verdt å huske fra annerledesåret 2021</vt:lpstr>
      <vt:lpstr>Verdt å huske fra annerledesåret 2021</vt:lpstr>
      <vt:lpstr>Styrets bestilling til programkomiteen for 2022</vt:lpstr>
      <vt:lpstr>Styrets bestilling til programkomiteen for 2022 – forts.</vt:lpstr>
      <vt:lpstr>Økonomi</vt:lpstr>
      <vt:lpstr>Prioriteringer 2022</vt:lpstr>
      <vt:lpstr>Prioriteringer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 Office User</dc:creator>
  <cp:lastModifiedBy>Ragnhild Menes</cp:lastModifiedBy>
  <cp:revision>11</cp:revision>
  <dcterms:created xsi:type="dcterms:W3CDTF">2021-06-17T13:01:22Z</dcterms:created>
  <dcterms:modified xsi:type="dcterms:W3CDTF">2021-11-10T20:10:41Z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0x010100AA742DC3F4F668449C8269B5CF55EA18</vt:lpwstr>
  </property>
</Properties>
</file>